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41"/>
  </p:notesMasterIdLst>
  <p:sldIdLst>
    <p:sldId id="257" r:id="rId2"/>
    <p:sldId id="492" r:id="rId3"/>
    <p:sldId id="294" r:id="rId4"/>
    <p:sldId id="480" r:id="rId5"/>
    <p:sldId id="463" r:id="rId6"/>
    <p:sldId id="478" r:id="rId7"/>
    <p:sldId id="477" r:id="rId8"/>
    <p:sldId id="479" r:id="rId9"/>
    <p:sldId id="449" r:id="rId10"/>
    <p:sldId id="468" r:id="rId11"/>
    <p:sldId id="505" r:id="rId12"/>
    <p:sldId id="472" r:id="rId13"/>
    <p:sldId id="462" r:id="rId14"/>
    <p:sldId id="467" r:id="rId15"/>
    <p:sldId id="450" r:id="rId16"/>
    <p:sldId id="465" r:id="rId17"/>
    <p:sldId id="466" r:id="rId18"/>
    <p:sldId id="473" r:id="rId19"/>
    <p:sldId id="506" r:id="rId20"/>
    <p:sldId id="486" r:id="rId21"/>
    <p:sldId id="493" r:id="rId22"/>
    <p:sldId id="494" r:id="rId23"/>
    <p:sldId id="487" r:id="rId24"/>
    <p:sldId id="495" r:id="rId25"/>
    <p:sldId id="496" r:id="rId26"/>
    <p:sldId id="497" r:id="rId27"/>
    <p:sldId id="501" r:id="rId28"/>
    <p:sldId id="498" r:id="rId29"/>
    <p:sldId id="502" r:id="rId30"/>
    <p:sldId id="507" r:id="rId31"/>
    <p:sldId id="481" r:id="rId32"/>
    <p:sldId id="508" r:id="rId33"/>
    <p:sldId id="483" r:id="rId34"/>
    <p:sldId id="484" r:id="rId35"/>
    <p:sldId id="503" r:id="rId36"/>
    <p:sldId id="485" r:id="rId37"/>
    <p:sldId id="410" r:id="rId38"/>
    <p:sldId id="476" r:id="rId39"/>
    <p:sldId id="347" r:id="rId4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hushikesh" id="{C27124E9-6691-48DE-A253-86258FBD052D}">
          <p14:sldIdLst>
            <p14:sldId id="257"/>
            <p14:sldId id="492"/>
            <p14:sldId id="294"/>
            <p14:sldId id="480"/>
            <p14:sldId id="463"/>
            <p14:sldId id="478"/>
            <p14:sldId id="477"/>
            <p14:sldId id="479"/>
            <p14:sldId id="449"/>
            <p14:sldId id="468"/>
            <p14:sldId id="505"/>
          </p14:sldIdLst>
        </p14:section>
        <p14:section name="Yan" id="{24F32020-B96C-48A2-A7AC-087D2737BC51}">
          <p14:sldIdLst>
            <p14:sldId id="472"/>
            <p14:sldId id="462"/>
            <p14:sldId id="467"/>
            <p14:sldId id="450"/>
            <p14:sldId id="465"/>
            <p14:sldId id="466"/>
            <p14:sldId id="473"/>
          </p14:sldIdLst>
        </p14:section>
        <p14:section name="Kirtesh" id="{F0A9E3BD-C964-40FB-98E0-692C7D79837F}">
          <p14:sldIdLst>
            <p14:sldId id="506"/>
            <p14:sldId id="486"/>
            <p14:sldId id="493"/>
            <p14:sldId id="494"/>
            <p14:sldId id="487"/>
            <p14:sldId id="495"/>
            <p14:sldId id="496"/>
            <p14:sldId id="497"/>
            <p14:sldId id="501"/>
            <p14:sldId id="498"/>
            <p14:sldId id="502"/>
            <p14:sldId id="507"/>
          </p14:sldIdLst>
        </p14:section>
        <p14:section name="Ankur" id="{FEBC058E-A707-48E9-B3D8-57E4BE615A42}">
          <p14:sldIdLst>
            <p14:sldId id="481"/>
            <p14:sldId id="508"/>
            <p14:sldId id="483"/>
            <p14:sldId id="484"/>
            <p14:sldId id="503"/>
            <p14:sldId id="485"/>
          </p14:sldIdLst>
        </p14:section>
        <p14:section name="The End" id="{E0B27DE5-6D3F-4DB5-86B6-9AB3A9D5F6DB}">
          <p14:sldIdLst>
            <p14:sldId id="410"/>
            <p14:sldId id="476"/>
            <p14:sldId id="347"/>
          </p14:sldIdLst>
        </p14:section>
      </p14:sectionLst>
    </p:ext>
    <p:ext uri="{EFAFB233-063F-42B5-8137-9DF3F51BA10A}">
      <p15:sldGuideLst xmlns:p15="http://schemas.microsoft.com/office/powerpoint/2012/main">
        <p15:guide id="1" orient="horz" pos="3094" userDrawn="1">
          <p15:clr>
            <a:srgbClr val="A4A3A4"/>
          </p15:clr>
        </p15:guide>
        <p15:guide id="3" pos="2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7007AA-3B9D-7268-7748-99E8D6C0EA41}" name="Kirtesh Patel" initials="KP" userId="270b04a813ef8488" providerId="Windows Live"/>
  <p188:author id="{358618BC-33D6-1BDA-F2E8-ACDB19BA7A10}" name="Anany Agarwal" initials="AA" userId="c0c6070c9fefc0b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 id="3" name="Xiang Li" initials="XL" lastIdx="21" clrIdx="2">
    <p:extLst>
      <p:ext uri="{19B8F6BF-5375-455C-9EA6-DF929625EA0E}">
        <p15:presenceInfo xmlns:p15="http://schemas.microsoft.com/office/powerpoint/2012/main" userId="f5606ad13fc3fd6b" providerId="Windows Live"/>
      </p:ext>
    </p:extLst>
  </p:cmAuthor>
  <p:cmAuthor id="4" name="Rhushikesh Bhosale" initials="RB"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BE5D6"/>
    <a:srgbClr val="969696"/>
    <a:srgbClr val="A40101"/>
    <a:srgbClr val="F2F2F2"/>
    <a:srgbClr val="548235"/>
    <a:srgbClr val="385723"/>
    <a:srgbClr val="203864"/>
    <a:srgbClr val="FFFFFF"/>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B96A6-29D6-EDC2-510D-5FA42B074CCB}" v="173" dt="2023-03-10T12:01:08.222"/>
    <p1510:client id="{1D39F76B-2797-E76D-F1EC-80E6ED6562D3}" v="136" dt="2023-03-10T10:36:16.207"/>
    <p1510:client id="{342531FD-CB65-ECE1-4CAA-639FF12E91F4}" v="4" dt="2023-03-10T20:08:46.718"/>
    <p1510:client id="{471E1768-D7C4-5DA2-4B7E-874FA2B870A9}" v="29" dt="2023-03-10T13:01:57.906"/>
    <p1510:client id="{849FD021-BFCA-45E9-BD93-421C49A0742E}" v="1595" dt="2023-03-10T11:02:00.435"/>
    <p1510:client id="{A86F0464-E5EC-4030-8E95-7A39A7605702}" v="1554" dt="2023-03-10T14:14:43.943"/>
    <p1510:client id="{DC2A31F5-97C2-C37F-6C1D-281310DAA2C4}" v="60" dt="2023-03-10T11:59:01.511"/>
    <p1510:client id="{E3BB3A28-1FFD-4058-98DC-F3412381346B}" v="62" dt="2023-03-10T00:56:16.800"/>
    <p1510:client id="{EDF008F2-DA74-4295-BA9A-1ADC69B01327}" v="35" dt="2023-03-10T11:19:34.7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3094"/>
        <p:guide pos="27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11.03.2023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F3D9E9-F812-7843-8027-CE90304E8A38}" type="slidenum">
              <a:rPr lang="de-DE" smtClean="0"/>
              <a:t>1</a:t>
            </a:fld>
            <a:endParaRPr lang="de-DE"/>
          </a:p>
        </p:txBody>
      </p:sp>
    </p:spTree>
    <p:extLst>
      <p:ext uri="{BB962C8B-B14F-4D97-AF65-F5344CB8AC3E}">
        <p14:creationId xmlns:p14="http://schemas.microsoft.com/office/powerpoint/2010/main" val="275249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324525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12</a:t>
            </a:fld>
            <a:endParaRPr lang="de-DE"/>
          </a:p>
        </p:txBody>
      </p:sp>
    </p:spTree>
    <p:extLst>
      <p:ext uri="{BB962C8B-B14F-4D97-AF65-F5344CB8AC3E}">
        <p14:creationId xmlns:p14="http://schemas.microsoft.com/office/powerpoint/2010/main" val="249993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13</a:t>
            </a:fld>
            <a:endParaRPr lang="de-DE"/>
          </a:p>
        </p:txBody>
      </p:sp>
    </p:spTree>
    <p:extLst>
      <p:ext uri="{BB962C8B-B14F-4D97-AF65-F5344CB8AC3E}">
        <p14:creationId xmlns:p14="http://schemas.microsoft.com/office/powerpoint/2010/main" val="3474693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14</a:t>
            </a:fld>
            <a:endParaRPr lang="de-DE"/>
          </a:p>
        </p:txBody>
      </p:sp>
    </p:spTree>
    <p:extLst>
      <p:ext uri="{BB962C8B-B14F-4D97-AF65-F5344CB8AC3E}">
        <p14:creationId xmlns:p14="http://schemas.microsoft.com/office/powerpoint/2010/main" val="231614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15</a:t>
            </a:fld>
            <a:endParaRPr lang="de-DE"/>
          </a:p>
        </p:txBody>
      </p:sp>
    </p:spTree>
    <p:extLst>
      <p:ext uri="{BB962C8B-B14F-4D97-AF65-F5344CB8AC3E}">
        <p14:creationId xmlns:p14="http://schemas.microsoft.com/office/powerpoint/2010/main" val="87864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16</a:t>
            </a:fld>
            <a:endParaRPr lang="de-DE"/>
          </a:p>
        </p:txBody>
      </p:sp>
    </p:spTree>
    <p:extLst>
      <p:ext uri="{BB962C8B-B14F-4D97-AF65-F5344CB8AC3E}">
        <p14:creationId xmlns:p14="http://schemas.microsoft.com/office/powerpoint/2010/main" val="309327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17</a:t>
            </a:fld>
            <a:endParaRPr lang="de-DE"/>
          </a:p>
        </p:txBody>
      </p:sp>
    </p:spTree>
    <p:extLst>
      <p:ext uri="{BB962C8B-B14F-4D97-AF65-F5344CB8AC3E}">
        <p14:creationId xmlns:p14="http://schemas.microsoft.com/office/powerpoint/2010/main" val="293943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18</a:t>
            </a:fld>
            <a:endParaRPr lang="de-DE"/>
          </a:p>
        </p:txBody>
      </p:sp>
    </p:spTree>
    <p:extLst>
      <p:ext uri="{BB962C8B-B14F-4D97-AF65-F5344CB8AC3E}">
        <p14:creationId xmlns:p14="http://schemas.microsoft.com/office/powerpoint/2010/main" val="147525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19</a:t>
            </a:fld>
            <a:endParaRPr lang="de-DE"/>
          </a:p>
        </p:txBody>
      </p:sp>
    </p:spTree>
    <p:extLst>
      <p:ext uri="{BB962C8B-B14F-4D97-AF65-F5344CB8AC3E}">
        <p14:creationId xmlns:p14="http://schemas.microsoft.com/office/powerpoint/2010/main" val="220553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20</a:t>
            </a:fld>
            <a:endParaRPr lang="de-DE"/>
          </a:p>
        </p:txBody>
      </p:sp>
    </p:spTree>
    <p:extLst>
      <p:ext uri="{BB962C8B-B14F-4D97-AF65-F5344CB8AC3E}">
        <p14:creationId xmlns:p14="http://schemas.microsoft.com/office/powerpoint/2010/main" val="229638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3768619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21</a:t>
            </a:fld>
            <a:endParaRPr lang="de-DE"/>
          </a:p>
        </p:txBody>
      </p:sp>
    </p:spTree>
    <p:extLst>
      <p:ext uri="{BB962C8B-B14F-4D97-AF65-F5344CB8AC3E}">
        <p14:creationId xmlns:p14="http://schemas.microsoft.com/office/powerpoint/2010/main" val="411814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22</a:t>
            </a:fld>
            <a:endParaRPr lang="de-DE"/>
          </a:p>
        </p:txBody>
      </p:sp>
    </p:spTree>
    <p:extLst>
      <p:ext uri="{BB962C8B-B14F-4D97-AF65-F5344CB8AC3E}">
        <p14:creationId xmlns:p14="http://schemas.microsoft.com/office/powerpoint/2010/main" val="142786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23</a:t>
            </a:fld>
            <a:endParaRPr lang="de-DE"/>
          </a:p>
        </p:txBody>
      </p:sp>
    </p:spTree>
    <p:extLst>
      <p:ext uri="{BB962C8B-B14F-4D97-AF65-F5344CB8AC3E}">
        <p14:creationId xmlns:p14="http://schemas.microsoft.com/office/powerpoint/2010/main" val="183436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24</a:t>
            </a:fld>
            <a:endParaRPr lang="de-DE"/>
          </a:p>
        </p:txBody>
      </p:sp>
    </p:spTree>
    <p:extLst>
      <p:ext uri="{BB962C8B-B14F-4D97-AF65-F5344CB8AC3E}">
        <p14:creationId xmlns:p14="http://schemas.microsoft.com/office/powerpoint/2010/main" val="44257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25</a:t>
            </a:fld>
            <a:endParaRPr lang="de-DE"/>
          </a:p>
        </p:txBody>
      </p:sp>
    </p:spTree>
    <p:extLst>
      <p:ext uri="{BB962C8B-B14F-4D97-AF65-F5344CB8AC3E}">
        <p14:creationId xmlns:p14="http://schemas.microsoft.com/office/powerpoint/2010/main" val="681426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26</a:t>
            </a:fld>
            <a:endParaRPr lang="de-DE"/>
          </a:p>
        </p:txBody>
      </p:sp>
    </p:spTree>
    <p:extLst>
      <p:ext uri="{BB962C8B-B14F-4D97-AF65-F5344CB8AC3E}">
        <p14:creationId xmlns:p14="http://schemas.microsoft.com/office/powerpoint/2010/main" val="1932974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27</a:t>
            </a:fld>
            <a:endParaRPr lang="de-DE"/>
          </a:p>
        </p:txBody>
      </p:sp>
    </p:spTree>
    <p:extLst>
      <p:ext uri="{BB962C8B-B14F-4D97-AF65-F5344CB8AC3E}">
        <p14:creationId xmlns:p14="http://schemas.microsoft.com/office/powerpoint/2010/main" val="2729146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28</a:t>
            </a:fld>
            <a:endParaRPr lang="de-DE"/>
          </a:p>
        </p:txBody>
      </p:sp>
    </p:spTree>
    <p:extLst>
      <p:ext uri="{BB962C8B-B14F-4D97-AF65-F5344CB8AC3E}">
        <p14:creationId xmlns:p14="http://schemas.microsoft.com/office/powerpoint/2010/main" val="17972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29</a:t>
            </a:fld>
            <a:endParaRPr lang="de-DE"/>
          </a:p>
        </p:txBody>
      </p:sp>
    </p:spTree>
    <p:extLst>
      <p:ext uri="{BB962C8B-B14F-4D97-AF65-F5344CB8AC3E}">
        <p14:creationId xmlns:p14="http://schemas.microsoft.com/office/powerpoint/2010/main" val="71334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30</a:t>
            </a:fld>
            <a:endParaRPr lang="de-DE"/>
          </a:p>
        </p:txBody>
      </p:sp>
    </p:spTree>
    <p:extLst>
      <p:ext uri="{BB962C8B-B14F-4D97-AF65-F5344CB8AC3E}">
        <p14:creationId xmlns:p14="http://schemas.microsoft.com/office/powerpoint/2010/main" val="199062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4</a:t>
            </a:fld>
            <a:endParaRPr lang="de-DE"/>
          </a:p>
        </p:txBody>
      </p:sp>
    </p:spTree>
    <p:extLst>
      <p:ext uri="{BB962C8B-B14F-4D97-AF65-F5344CB8AC3E}">
        <p14:creationId xmlns:p14="http://schemas.microsoft.com/office/powerpoint/2010/main" val="2044059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31</a:t>
            </a:fld>
            <a:endParaRPr lang="de-DE"/>
          </a:p>
        </p:txBody>
      </p:sp>
    </p:spTree>
    <p:extLst>
      <p:ext uri="{BB962C8B-B14F-4D97-AF65-F5344CB8AC3E}">
        <p14:creationId xmlns:p14="http://schemas.microsoft.com/office/powerpoint/2010/main" val="393307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32</a:t>
            </a:fld>
            <a:endParaRPr lang="de-DE"/>
          </a:p>
        </p:txBody>
      </p:sp>
    </p:spTree>
    <p:extLst>
      <p:ext uri="{BB962C8B-B14F-4D97-AF65-F5344CB8AC3E}">
        <p14:creationId xmlns:p14="http://schemas.microsoft.com/office/powerpoint/2010/main" val="2391283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33</a:t>
            </a:fld>
            <a:endParaRPr lang="de-DE"/>
          </a:p>
        </p:txBody>
      </p:sp>
    </p:spTree>
    <p:extLst>
      <p:ext uri="{BB962C8B-B14F-4D97-AF65-F5344CB8AC3E}">
        <p14:creationId xmlns:p14="http://schemas.microsoft.com/office/powerpoint/2010/main" val="3409749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34</a:t>
            </a:fld>
            <a:endParaRPr lang="de-DE"/>
          </a:p>
        </p:txBody>
      </p:sp>
    </p:spTree>
    <p:extLst>
      <p:ext uri="{BB962C8B-B14F-4D97-AF65-F5344CB8AC3E}">
        <p14:creationId xmlns:p14="http://schemas.microsoft.com/office/powerpoint/2010/main" val="2885143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35</a:t>
            </a:fld>
            <a:endParaRPr lang="de-DE"/>
          </a:p>
        </p:txBody>
      </p:sp>
    </p:spTree>
    <p:extLst>
      <p:ext uri="{BB962C8B-B14F-4D97-AF65-F5344CB8AC3E}">
        <p14:creationId xmlns:p14="http://schemas.microsoft.com/office/powerpoint/2010/main" val="788566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36</a:t>
            </a:fld>
            <a:endParaRPr lang="de-DE"/>
          </a:p>
        </p:txBody>
      </p:sp>
    </p:spTree>
    <p:extLst>
      <p:ext uri="{BB962C8B-B14F-4D97-AF65-F5344CB8AC3E}">
        <p14:creationId xmlns:p14="http://schemas.microsoft.com/office/powerpoint/2010/main" val="1663958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38</a:t>
            </a:fld>
            <a:endParaRPr lang="de-DE"/>
          </a:p>
        </p:txBody>
      </p:sp>
    </p:spTree>
    <p:extLst>
      <p:ext uri="{BB962C8B-B14F-4D97-AF65-F5344CB8AC3E}">
        <p14:creationId xmlns:p14="http://schemas.microsoft.com/office/powerpoint/2010/main" val="290449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5</a:t>
            </a:fld>
            <a:endParaRPr lang="de-DE"/>
          </a:p>
        </p:txBody>
      </p:sp>
    </p:spTree>
    <p:extLst>
      <p:ext uri="{BB962C8B-B14F-4D97-AF65-F5344CB8AC3E}">
        <p14:creationId xmlns:p14="http://schemas.microsoft.com/office/powerpoint/2010/main" val="20403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6</a:t>
            </a:fld>
            <a:endParaRPr lang="de-DE"/>
          </a:p>
        </p:txBody>
      </p:sp>
    </p:spTree>
    <p:extLst>
      <p:ext uri="{BB962C8B-B14F-4D97-AF65-F5344CB8AC3E}">
        <p14:creationId xmlns:p14="http://schemas.microsoft.com/office/powerpoint/2010/main" val="351353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341294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8</a:t>
            </a:fld>
            <a:endParaRPr lang="de-DE"/>
          </a:p>
        </p:txBody>
      </p:sp>
    </p:spTree>
    <p:extLst>
      <p:ext uri="{BB962C8B-B14F-4D97-AF65-F5344CB8AC3E}">
        <p14:creationId xmlns:p14="http://schemas.microsoft.com/office/powerpoint/2010/main" val="126918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9</a:t>
            </a:fld>
            <a:endParaRPr lang="de-DE"/>
          </a:p>
        </p:txBody>
      </p:sp>
    </p:spTree>
    <p:extLst>
      <p:ext uri="{BB962C8B-B14F-4D97-AF65-F5344CB8AC3E}">
        <p14:creationId xmlns:p14="http://schemas.microsoft.com/office/powerpoint/2010/main" val="302299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385277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err="1"/>
              <a:t>Mastertitelformat</a:t>
            </a:r>
            <a:r>
              <a:rPr lang="en-GB" noProof="0"/>
              <a:t> </a:t>
            </a:r>
            <a:r>
              <a:rPr lang="en-GB" noProof="0" err="1"/>
              <a:t>bearbeiten</a:t>
            </a:r>
            <a:endParaRPr lang="en-GB" noProof="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err="1"/>
              <a:t>titelformat</a:t>
            </a:r>
            <a:r>
              <a:rPr lang="en-GB" noProof="0"/>
              <a:t> </a:t>
            </a:r>
            <a:br>
              <a:rPr lang="en-GB" noProof="0"/>
            </a:br>
            <a:r>
              <a:rPr lang="en-GB" noProof="0" err="1"/>
              <a:t>bearbeiten</a:t>
            </a:r>
            <a:endParaRPr lang="en-GB" noProof="0"/>
          </a:p>
        </p:txBody>
      </p:sp>
    </p:spTree>
    <p:extLst>
      <p:ext uri="{BB962C8B-B14F-4D97-AF65-F5344CB8AC3E}">
        <p14:creationId xmlns:p14="http://schemas.microsoft.com/office/powerpoint/2010/main" val="24260331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77872"/>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95374" y="1943692"/>
            <a:ext cx="2682284"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9901" y="1943694"/>
            <a:ext cx="2682285" cy="2858690"/>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5" name="Textplatzhalter 4"/>
          <p:cNvSpPr>
            <a:spLocks noGrp="1"/>
          </p:cNvSpPr>
          <p:nvPr>
            <p:ph type="body" sz="quarter" idx="14" hasCustomPrompt="1"/>
          </p:nvPr>
        </p:nvSpPr>
        <p:spPr>
          <a:xfrm>
            <a:off x="6145417" y="1941311"/>
            <a:ext cx="2681288" cy="2861072"/>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8"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0" name="Slide Number Placeholder 6">
            <a:extLst>
              <a:ext uri="{FF2B5EF4-FFF2-40B4-BE49-F238E27FC236}">
                <a16:creationId xmlns:a16="http://schemas.microsoft.com/office/drawing/2014/main" id="{E08B8E65-5D94-FC49-871F-39E70CCF5AE6}"/>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574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a:t>CONTENT</a:t>
            </a:r>
            <a:br>
              <a:rPr lang="en-GB" noProof="0"/>
            </a:br>
            <a:endParaRPr lang="en-GB" noProof="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Mastertitel</a:t>
            </a:r>
            <a:r>
              <a:rPr lang="en-GB" noProof="0"/>
              <a:t> </a:t>
            </a:r>
            <a:r>
              <a:rPr lang="en-GB" noProof="0" err="1"/>
              <a:t>bearbeiten</a:t>
            </a:r>
            <a:endParaRPr lang="en-GB" noProof="0"/>
          </a:p>
          <a:p>
            <a:pPr lvl="0"/>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err="1"/>
              <a:t>Mastertitel</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34544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95493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013245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961902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85372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83659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1435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121603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7567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
        <p:nvSpPr>
          <p:cNvPr id="4" name="矩形 5">
            <a:extLst>
              <a:ext uri="{FF2B5EF4-FFF2-40B4-BE49-F238E27FC236}">
                <a16:creationId xmlns:a16="http://schemas.microsoft.com/office/drawing/2014/main" id="{5EF1609D-D425-34EB-7447-E3A5A68AAAF0}"/>
              </a:ext>
            </a:extLst>
          </p:cNvPr>
          <p:cNvSpPr/>
          <p:nvPr userDrawn="1"/>
        </p:nvSpPr>
        <p:spPr>
          <a:xfrm>
            <a:off x="-1176505" y="1484865"/>
            <a:ext cx="576040" cy="356563"/>
          </a:xfrm>
          <a:prstGeom prst="rect">
            <a:avLst/>
          </a:prstGeom>
          <a:solidFill>
            <a:srgbClr val="A40101"/>
          </a:solidFill>
          <a:ln>
            <a:noFill/>
          </a:ln>
        </p:spPr>
        <p:txBody>
          <a:bodyPr anchor="ctr"/>
          <a:lstStyle/>
          <a:p>
            <a:pPr algn="ctr" eaLnBrk="1" hangingPunct="1">
              <a:buFont typeface="Arial" panose="020B0604020202020204" pitchFamily="34" charset="0"/>
              <a:buNone/>
            </a:pPr>
            <a:endParaRPr lang="zh-CN" altLang="en-US" sz="2400" b="1">
              <a:solidFill>
                <a:schemeClr val="bg1"/>
              </a:solidFill>
              <a:latin typeface="Calibri" panose="020F0502020204030204" pitchFamily="34" charset="0"/>
              <a:ea typeface="华文楷体" panose="02010600040101010101" pitchFamily="2" charset="-122"/>
              <a:cs typeface="Calibri" panose="020F0502020204030204" pitchFamily="34" charset="0"/>
            </a:endParaRPr>
          </a:p>
        </p:txBody>
      </p:sp>
      <p:sp>
        <p:nvSpPr>
          <p:cNvPr id="5" name="矩形 6">
            <a:extLst>
              <a:ext uri="{FF2B5EF4-FFF2-40B4-BE49-F238E27FC236}">
                <a16:creationId xmlns:a16="http://schemas.microsoft.com/office/drawing/2014/main" id="{764449E5-5A85-4B5B-A794-AFC84F903A00}"/>
              </a:ext>
            </a:extLst>
          </p:cNvPr>
          <p:cNvSpPr/>
          <p:nvPr userDrawn="1"/>
        </p:nvSpPr>
        <p:spPr>
          <a:xfrm>
            <a:off x="-1176505" y="2220626"/>
            <a:ext cx="576040" cy="3565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7">
            <a:extLst>
              <a:ext uri="{FF2B5EF4-FFF2-40B4-BE49-F238E27FC236}">
                <a16:creationId xmlns:a16="http://schemas.microsoft.com/office/drawing/2014/main" id="{4FD063F1-E31E-5377-6EBC-8DFC02A8298B}"/>
              </a:ext>
            </a:extLst>
          </p:cNvPr>
          <p:cNvSpPr/>
          <p:nvPr userDrawn="1"/>
        </p:nvSpPr>
        <p:spPr>
          <a:xfrm>
            <a:off x="-1176505" y="2873535"/>
            <a:ext cx="576040" cy="356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8">
            <a:extLst>
              <a:ext uri="{FF2B5EF4-FFF2-40B4-BE49-F238E27FC236}">
                <a16:creationId xmlns:a16="http://schemas.microsoft.com/office/drawing/2014/main" id="{8FBFF407-A1C0-1D77-9038-E544A1D20BB4}"/>
              </a:ext>
            </a:extLst>
          </p:cNvPr>
          <p:cNvSpPr/>
          <p:nvPr userDrawn="1"/>
        </p:nvSpPr>
        <p:spPr>
          <a:xfrm>
            <a:off x="-1176505" y="3558113"/>
            <a:ext cx="576040" cy="356563"/>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矩形 9">
            <a:extLst>
              <a:ext uri="{FF2B5EF4-FFF2-40B4-BE49-F238E27FC236}">
                <a16:creationId xmlns:a16="http://schemas.microsoft.com/office/drawing/2014/main" id="{5D6D5FBA-7261-CCE9-E912-B2473F317855}"/>
              </a:ext>
            </a:extLst>
          </p:cNvPr>
          <p:cNvSpPr/>
          <p:nvPr userDrawn="1"/>
        </p:nvSpPr>
        <p:spPr>
          <a:xfrm>
            <a:off x="-1176505" y="4225911"/>
            <a:ext cx="576040" cy="35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694" r:id="rId15"/>
    <p:sldLayoutId id="2147483676" r:id="rId16"/>
    <p:sldLayoutId id="2147483683" r:id="rId17"/>
    <p:sldLayoutId id="2147483686" r:id="rId18"/>
    <p:sldLayoutId id="2147483685" r:id="rId19"/>
    <p:sldLayoutId id="2147483697" r:id="rId20"/>
    <p:sldLayoutId id="2147483689" r:id="rId21"/>
    <p:sldLayoutId id="2147483688" r:id="rId22"/>
    <p:sldLayoutId id="2147483690" r:id="rId23"/>
    <p:sldLayoutId id="2147483691" r:id="rId2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232474" y="3222756"/>
            <a:ext cx="8911526" cy="1427356"/>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5100" b="1">
                <a:latin typeface="+mn-lt"/>
              </a:rPr>
              <a:t>Testing for Weak-Form Efficiency</a:t>
            </a:r>
          </a:p>
        </p:txBody>
      </p:sp>
      <p:sp>
        <p:nvSpPr>
          <p:cNvPr id="4" name="TextBox 3">
            <a:extLst>
              <a:ext uri="{FF2B5EF4-FFF2-40B4-BE49-F238E27FC236}">
                <a16:creationId xmlns:a16="http://schemas.microsoft.com/office/drawing/2014/main" id="{D83BA101-E9AD-9604-047F-792895B3290D}"/>
              </a:ext>
            </a:extLst>
          </p:cNvPr>
          <p:cNvSpPr txBox="1"/>
          <p:nvPr/>
        </p:nvSpPr>
        <p:spPr>
          <a:xfrm>
            <a:off x="400229" y="4140642"/>
            <a:ext cx="8400171" cy="646331"/>
          </a:xfrm>
          <a:prstGeom prst="rect">
            <a:avLst/>
          </a:prstGeom>
          <a:noFill/>
        </p:spPr>
        <p:txBody>
          <a:bodyPr wrap="square">
            <a:spAutoFit/>
          </a:bodyPr>
          <a:lstStyle/>
          <a:p>
            <a:pPr>
              <a:lnSpc>
                <a:spcPct val="100000"/>
              </a:lnSpc>
            </a:pPr>
            <a:r>
              <a:rPr lang="en-US" sz="1800" b="1" cap="none">
                <a:solidFill>
                  <a:schemeClr val="bg1"/>
                </a:solidFill>
              </a:rPr>
              <a:t>By  Ananya Agrawal, </a:t>
            </a:r>
            <a:r>
              <a:rPr lang="en-US" sz="1800" b="1" cap="none" err="1">
                <a:solidFill>
                  <a:schemeClr val="bg1"/>
                </a:solidFill>
              </a:rPr>
              <a:t>Honggang</a:t>
            </a:r>
            <a:r>
              <a:rPr lang="en-US" sz="1800" b="1" cap="none">
                <a:solidFill>
                  <a:schemeClr val="bg1"/>
                </a:solidFill>
              </a:rPr>
              <a:t> Yan , Kirtesh Pushpakbhai Patel, </a:t>
            </a:r>
            <a:r>
              <a:rPr lang="en-US" sz="1800" b="1" cap="none" err="1">
                <a:solidFill>
                  <a:schemeClr val="bg1"/>
                </a:solidFill>
              </a:rPr>
              <a:t>Rhushikesh</a:t>
            </a:r>
            <a:r>
              <a:rPr lang="en-US" sz="1800" b="1" cap="none">
                <a:solidFill>
                  <a:schemeClr val="bg1"/>
                </a:solidFill>
              </a:rPr>
              <a:t> Bhosale </a:t>
            </a:r>
          </a:p>
          <a:p>
            <a:pPr>
              <a:lnSpc>
                <a:spcPct val="100000"/>
              </a:lnSpc>
            </a:pPr>
            <a:r>
              <a:rPr lang="en-US" sz="1800" b="1" cap="none">
                <a:solidFill>
                  <a:schemeClr val="bg1"/>
                </a:solidFill>
              </a:rPr>
              <a:t>10  March  2023</a:t>
            </a:r>
            <a:endParaRPr lang="en-US" sz="1800" b="1">
              <a:solidFill>
                <a:schemeClr val="bg1"/>
              </a:solidFill>
              <a:latin typeface="+mn-lt"/>
            </a:endParaRP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10</a:t>
            </a:fld>
            <a:endParaRPr lang="en-GB"/>
          </a:p>
        </p:txBody>
      </p:sp>
      <p:sp>
        <p:nvSpPr>
          <p:cNvPr id="3" name="Titel 1">
            <a:extLst>
              <a:ext uri="{FF2B5EF4-FFF2-40B4-BE49-F238E27FC236}">
                <a16:creationId xmlns:a16="http://schemas.microsoft.com/office/drawing/2014/main" id="{AA0E73AC-D2D3-AC83-49A8-D2B2FF5D4F85}"/>
              </a:ext>
            </a:extLst>
          </p:cNvPr>
          <p:cNvSpPr>
            <a:spLocks noGrp="1"/>
          </p:cNvSpPr>
          <p:nvPr>
            <p:ph type="title"/>
          </p:nvPr>
        </p:nvSpPr>
        <p:spPr>
          <a:xfrm>
            <a:off x="385577" y="677872"/>
            <a:ext cx="8431331" cy="819719"/>
          </a:xfrm>
        </p:spPr>
        <p:txBody>
          <a:bodyPr anchor="t"/>
          <a:lstStyle/>
          <a:p>
            <a:r>
              <a:rPr lang="en-US">
                <a:latin typeface="Calibri (body)"/>
              </a:rPr>
              <a:t>Data visualization</a:t>
            </a:r>
          </a:p>
        </p:txBody>
      </p:sp>
      <p:grpSp>
        <p:nvGrpSpPr>
          <p:cNvPr id="7" name="Group 6">
            <a:extLst>
              <a:ext uri="{FF2B5EF4-FFF2-40B4-BE49-F238E27FC236}">
                <a16:creationId xmlns:a16="http://schemas.microsoft.com/office/drawing/2014/main" id="{8339E3A7-FCEB-413B-A8FD-86D800626A32}"/>
              </a:ext>
            </a:extLst>
          </p:cNvPr>
          <p:cNvGrpSpPr/>
          <p:nvPr/>
        </p:nvGrpSpPr>
        <p:grpSpPr>
          <a:xfrm>
            <a:off x="744199" y="1294790"/>
            <a:ext cx="7544478" cy="3419941"/>
            <a:chOff x="385577" y="1168673"/>
            <a:chExt cx="8431331" cy="3821955"/>
          </a:xfrm>
        </p:grpSpPr>
        <p:grpSp>
          <p:nvGrpSpPr>
            <p:cNvPr id="2" name="Group 1">
              <a:extLst>
                <a:ext uri="{FF2B5EF4-FFF2-40B4-BE49-F238E27FC236}">
                  <a16:creationId xmlns:a16="http://schemas.microsoft.com/office/drawing/2014/main" id="{8FA5B6EE-8B76-5F66-5FC4-C7B4B17492A7}"/>
                </a:ext>
              </a:extLst>
            </p:cNvPr>
            <p:cNvGrpSpPr/>
            <p:nvPr/>
          </p:nvGrpSpPr>
          <p:grpSpPr>
            <a:xfrm>
              <a:off x="385577" y="1168673"/>
              <a:ext cx="8431331" cy="3821955"/>
              <a:chOff x="385577" y="1970383"/>
              <a:chExt cx="4069461" cy="2823088"/>
            </a:xfrm>
          </p:grpSpPr>
          <p:sp>
            <p:nvSpPr>
              <p:cNvPr id="10" name="矩形 7">
                <a:extLst>
                  <a:ext uri="{FF2B5EF4-FFF2-40B4-BE49-F238E27FC236}">
                    <a16:creationId xmlns:a16="http://schemas.microsoft.com/office/drawing/2014/main" id="{E4FFECC2-108B-F768-6469-8269C4386383}"/>
                  </a:ext>
                </a:extLst>
              </p:cNvPr>
              <p:cNvSpPr/>
              <p:nvPr/>
            </p:nvSpPr>
            <p:spPr>
              <a:xfrm>
                <a:off x="385577" y="2072031"/>
                <a:ext cx="4069461" cy="2721440"/>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2" name="圆角矩形 8">
                <a:extLst>
                  <a:ext uri="{FF2B5EF4-FFF2-40B4-BE49-F238E27FC236}">
                    <a16:creationId xmlns:a16="http://schemas.microsoft.com/office/drawing/2014/main" id="{FD3BCFFC-0E27-175E-C4E4-2F85278F03A4}"/>
                  </a:ext>
                </a:extLst>
              </p:cNvPr>
              <p:cNvSpPr/>
              <p:nvPr/>
            </p:nvSpPr>
            <p:spPr>
              <a:xfrm>
                <a:off x="723123" y="1970383"/>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Stock Market Return Visualization</a:t>
                </a:r>
                <a:endParaRPr lang="en-US" altLang="zh-CN" sz="1200" b="1">
                  <a:solidFill>
                    <a:schemeClr val="bg1"/>
                  </a:solidFill>
                </a:endParaRPr>
              </a:p>
            </p:txBody>
          </p:sp>
        </p:grpSp>
        <p:pic>
          <p:nvPicPr>
            <p:cNvPr id="6" name="Picture 5" descr="Chart&#10;&#10;Description automatically generated">
              <a:extLst>
                <a:ext uri="{FF2B5EF4-FFF2-40B4-BE49-F238E27FC236}">
                  <a16:creationId xmlns:a16="http://schemas.microsoft.com/office/drawing/2014/main" id="{675317F6-3167-AEB5-BD84-3E2D641E7449}"/>
                </a:ext>
              </a:extLst>
            </p:cNvPr>
            <p:cNvPicPr>
              <a:picLocks noChangeAspect="1"/>
            </p:cNvPicPr>
            <p:nvPr/>
          </p:nvPicPr>
          <p:blipFill>
            <a:blip r:embed="rId3"/>
            <a:stretch>
              <a:fillRect/>
            </a:stretch>
          </p:blipFill>
          <p:spPr>
            <a:xfrm>
              <a:off x="4900636" y="1909571"/>
              <a:ext cx="3216926" cy="140511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DDE82813-B46C-30B1-BA81-32E39790C178}"/>
                </a:ext>
              </a:extLst>
            </p:cNvPr>
            <p:cNvPicPr>
              <a:picLocks noChangeAspect="1"/>
            </p:cNvPicPr>
            <p:nvPr/>
          </p:nvPicPr>
          <p:blipFill>
            <a:blip r:embed="rId4"/>
            <a:stretch>
              <a:fillRect/>
            </a:stretch>
          </p:blipFill>
          <p:spPr>
            <a:xfrm>
              <a:off x="1024568" y="1909952"/>
              <a:ext cx="3383538" cy="1408013"/>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FCAD89AF-BFE5-9932-280E-2476B6B680BE}"/>
                </a:ext>
              </a:extLst>
            </p:cNvPr>
            <p:cNvPicPr>
              <a:picLocks noChangeAspect="1"/>
            </p:cNvPicPr>
            <p:nvPr/>
          </p:nvPicPr>
          <p:blipFill>
            <a:blip r:embed="rId5"/>
            <a:stretch>
              <a:fillRect/>
            </a:stretch>
          </p:blipFill>
          <p:spPr>
            <a:xfrm>
              <a:off x="1024568" y="3504460"/>
              <a:ext cx="3383538" cy="1444002"/>
            </a:xfrm>
            <a:prstGeom prst="rect">
              <a:avLst/>
            </a:prstGeom>
          </p:spPr>
        </p:pic>
        <p:pic>
          <p:nvPicPr>
            <p:cNvPr id="16" name="Picture 15" descr="Chart, line chart&#10;&#10;Description automatically generated">
              <a:extLst>
                <a:ext uri="{FF2B5EF4-FFF2-40B4-BE49-F238E27FC236}">
                  <a16:creationId xmlns:a16="http://schemas.microsoft.com/office/drawing/2014/main" id="{98BB3DBF-3AD0-2F14-1BE1-9DAC271F49CB}"/>
                </a:ext>
              </a:extLst>
            </p:cNvPr>
            <p:cNvPicPr>
              <a:picLocks noChangeAspect="1"/>
            </p:cNvPicPr>
            <p:nvPr/>
          </p:nvPicPr>
          <p:blipFill>
            <a:blip r:embed="rId6"/>
            <a:stretch>
              <a:fillRect/>
            </a:stretch>
          </p:blipFill>
          <p:spPr>
            <a:xfrm>
              <a:off x="4900636" y="3504460"/>
              <a:ext cx="3216926" cy="1444001"/>
            </a:xfrm>
            <a:prstGeom prst="rect">
              <a:avLst/>
            </a:prstGeom>
          </p:spPr>
        </p:pic>
        <p:sp>
          <p:nvSpPr>
            <p:cNvPr id="21" name="TextBox 20">
              <a:extLst>
                <a:ext uri="{FF2B5EF4-FFF2-40B4-BE49-F238E27FC236}">
                  <a16:creationId xmlns:a16="http://schemas.microsoft.com/office/drawing/2014/main" id="{B8DFCC75-3AC6-8F61-C962-E0DA2A6F3194}"/>
                </a:ext>
              </a:extLst>
            </p:cNvPr>
            <p:cNvSpPr txBox="1"/>
            <p:nvPr/>
          </p:nvSpPr>
          <p:spPr>
            <a:xfrm>
              <a:off x="6032857" y="1521420"/>
              <a:ext cx="1622919" cy="461665"/>
            </a:xfrm>
            <a:prstGeom prst="rect">
              <a:avLst/>
            </a:prstGeom>
            <a:noFill/>
          </p:spPr>
          <p:txBody>
            <a:bodyPr wrap="square">
              <a:spAutoFit/>
            </a:bodyPr>
            <a:lstStyle/>
            <a:p>
              <a:pPr algn="just"/>
              <a:r>
                <a:rPr lang="en-GB" sz="1200" b="1"/>
                <a:t>India :  Nifty-50</a:t>
              </a:r>
            </a:p>
            <a:p>
              <a:pPr algn="just"/>
              <a:r>
                <a:rPr lang="en-GB" sz="1200" b="1"/>
                <a:t>     1</a:t>
              </a:r>
              <a:r>
                <a:rPr lang="en-GB" sz="1200" b="1" baseline="30000"/>
                <a:t>st</a:t>
              </a:r>
              <a:r>
                <a:rPr lang="en-GB" sz="1200" b="1"/>
                <a:t> period</a:t>
              </a:r>
            </a:p>
          </p:txBody>
        </p:sp>
        <p:sp>
          <p:nvSpPr>
            <p:cNvPr id="26" name="TextBox 25">
              <a:extLst>
                <a:ext uri="{FF2B5EF4-FFF2-40B4-BE49-F238E27FC236}">
                  <a16:creationId xmlns:a16="http://schemas.microsoft.com/office/drawing/2014/main" id="{306B99EB-0A88-0D1A-4C3A-CB69F042851F}"/>
                </a:ext>
              </a:extLst>
            </p:cNvPr>
            <p:cNvSpPr txBox="1"/>
            <p:nvPr/>
          </p:nvSpPr>
          <p:spPr>
            <a:xfrm>
              <a:off x="6147156" y="3295270"/>
              <a:ext cx="1622919" cy="276999"/>
            </a:xfrm>
            <a:prstGeom prst="rect">
              <a:avLst/>
            </a:prstGeom>
            <a:noFill/>
          </p:spPr>
          <p:txBody>
            <a:bodyPr wrap="square">
              <a:spAutoFit/>
            </a:bodyPr>
            <a:lstStyle/>
            <a:p>
              <a:pPr algn="just"/>
              <a:r>
                <a:rPr lang="en-GB" sz="1200" b="1"/>
                <a:t>2</a:t>
              </a:r>
              <a:r>
                <a:rPr lang="en-GB" sz="1200" b="1" baseline="30000"/>
                <a:t>nd</a:t>
              </a:r>
              <a:r>
                <a:rPr lang="en-GB" sz="1200" b="1"/>
                <a:t>  period</a:t>
              </a:r>
            </a:p>
          </p:txBody>
        </p:sp>
        <p:sp>
          <p:nvSpPr>
            <p:cNvPr id="27" name="TextBox 26">
              <a:extLst>
                <a:ext uri="{FF2B5EF4-FFF2-40B4-BE49-F238E27FC236}">
                  <a16:creationId xmlns:a16="http://schemas.microsoft.com/office/drawing/2014/main" id="{016A70A3-2186-3C41-8925-A71A94211B08}"/>
                </a:ext>
              </a:extLst>
            </p:cNvPr>
            <p:cNvSpPr txBox="1"/>
            <p:nvPr/>
          </p:nvSpPr>
          <p:spPr>
            <a:xfrm>
              <a:off x="2226309" y="1503561"/>
              <a:ext cx="1622919" cy="461665"/>
            </a:xfrm>
            <a:prstGeom prst="rect">
              <a:avLst/>
            </a:prstGeom>
            <a:noFill/>
          </p:spPr>
          <p:txBody>
            <a:bodyPr wrap="square">
              <a:spAutoFit/>
            </a:bodyPr>
            <a:lstStyle/>
            <a:p>
              <a:pPr algn="just"/>
              <a:r>
                <a:rPr lang="en-GB" sz="1200" b="1"/>
                <a:t>US :  S&amp;P500</a:t>
              </a:r>
            </a:p>
            <a:p>
              <a:pPr algn="just"/>
              <a:r>
                <a:rPr lang="en-GB" sz="1200" b="1"/>
                <a:t>     1</a:t>
              </a:r>
              <a:r>
                <a:rPr lang="en-GB" sz="1200" b="1" baseline="30000"/>
                <a:t>st</a:t>
              </a:r>
              <a:r>
                <a:rPr lang="en-GB" sz="1200" b="1"/>
                <a:t> period</a:t>
              </a:r>
            </a:p>
          </p:txBody>
        </p:sp>
        <p:sp>
          <p:nvSpPr>
            <p:cNvPr id="28" name="TextBox 27">
              <a:extLst>
                <a:ext uri="{FF2B5EF4-FFF2-40B4-BE49-F238E27FC236}">
                  <a16:creationId xmlns:a16="http://schemas.microsoft.com/office/drawing/2014/main" id="{44D8F1BA-5B03-6DF7-016A-B2EC35D2987E}"/>
                </a:ext>
              </a:extLst>
            </p:cNvPr>
            <p:cNvSpPr txBox="1"/>
            <p:nvPr/>
          </p:nvSpPr>
          <p:spPr>
            <a:xfrm>
              <a:off x="2340608" y="3277411"/>
              <a:ext cx="1622919" cy="276999"/>
            </a:xfrm>
            <a:prstGeom prst="rect">
              <a:avLst/>
            </a:prstGeom>
            <a:noFill/>
          </p:spPr>
          <p:txBody>
            <a:bodyPr wrap="square">
              <a:spAutoFit/>
            </a:bodyPr>
            <a:lstStyle/>
            <a:p>
              <a:pPr algn="just"/>
              <a:r>
                <a:rPr lang="en-GB" sz="1200" b="1"/>
                <a:t>2</a:t>
              </a:r>
              <a:r>
                <a:rPr lang="en-GB" sz="1200" b="1" baseline="30000"/>
                <a:t>nd</a:t>
              </a:r>
              <a:r>
                <a:rPr lang="en-GB" sz="1200" b="1"/>
                <a:t>  period</a:t>
              </a:r>
            </a:p>
          </p:txBody>
        </p:sp>
      </p:grpSp>
      <p:sp>
        <p:nvSpPr>
          <p:cNvPr id="5" name="Rectangle 3" descr="Textplatzhalter 3">
            <a:extLst>
              <a:ext uri="{FF2B5EF4-FFF2-40B4-BE49-F238E27FC236}">
                <a16:creationId xmlns:a16="http://schemas.microsoft.com/office/drawing/2014/main" id="{E4D94F9E-4EBA-91BB-1927-7F1314E3D547}"/>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2164103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Model</a:t>
            </a:r>
            <a:br>
              <a:rPr lang="de-DE"/>
            </a:br>
            <a:endParaRPr lang="de-DE">
              <a:cs typeface="Calibri"/>
            </a:endParaRPr>
          </a:p>
        </p:txBody>
      </p:sp>
    </p:spTree>
    <p:extLst>
      <p:ext uri="{BB962C8B-B14F-4D97-AF65-F5344CB8AC3E}">
        <p14:creationId xmlns:p14="http://schemas.microsoft.com/office/powerpoint/2010/main" val="216129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1" y="626827"/>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a:latin typeface="Calibri (body)"/>
              </a:rPr>
              <a:t>MODEL OVERVIEW</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3" y="1330178"/>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1"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ea typeface="等线"/>
                </a:rPr>
                <a:t>Statistical Tests</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900771" y="1719598"/>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Prediction Model</a:t>
              </a:r>
            </a:p>
          </p:txBody>
        </p:sp>
      </p:grpSp>
      <p:grpSp>
        <p:nvGrpSpPr>
          <p:cNvPr id="32" name="Group 31">
            <a:extLst>
              <a:ext uri="{FF2B5EF4-FFF2-40B4-BE49-F238E27FC236}">
                <a16:creationId xmlns:a16="http://schemas.microsoft.com/office/drawing/2014/main" id="{5B88B9AF-3221-38B4-1E87-94B26767FDB3}"/>
              </a:ext>
            </a:extLst>
          </p:cNvPr>
          <p:cNvGrpSpPr/>
          <p:nvPr/>
        </p:nvGrpSpPr>
        <p:grpSpPr>
          <a:xfrm>
            <a:off x="1353688" y="2339766"/>
            <a:ext cx="2098491" cy="76200"/>
            <a:chOff x="740109" y="2645672"/>
            <a:chExt cx="2895600" cy="76200"/>
          </a:xfrm>
        </p:grpSpPr>
        <p:cxnSp>
          <p:nvCxnSpPr>
            <p:cNvPr id="33" name="Straight Connector 32">
              <a:extLst>
                <a:ext uri="{FF2B5EF4-FFF2-40B4-BE49-F238E27FC236}">
                  <a16:creationId xmlns:a16="http://schemas.microsoft.com/office/drawing/2014/main" id="{E3CF222C-FA0A-0F64-4A7A-3C6889C394C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13CB722-4710-6471-A238-7F5AACCFCA1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35" name="Oval 34">
              <a:extLst>
                <a:ext uri="{FF2B5EF4-FFF2-40B4-BE49-F238E27FC236}">
                  <a16:creationId xmlns:a16="http://schemas.microsoft.com/office/drawing/2014/main" id="{B764168F-A7C8-502C-D488-A4CFC35C13B2}"/>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36" name="Arrow: Chevron 35">
            <a:extLst>
              <a:ext uri="{FF2B5EF4-FFF2-40B4-BE49-F238E27FC236}">
                <a16:creationId xmlns:a16="http://schemas.microsoft.com/office/drawing/2014/main" id="{B99A2057-2DA0-1313-A323-842DA54F755D}"/>
              </a:ext>
            </a:extLst>
          </p:cNvPr>
          <p:cNvSpPr/>
          <p:nvPr/>
        </p:nvSpPr>
        <p:spPr>
          <a:xfrm>
            <a:off x="1429344" y="2213256"/>
            <a:ext cx="1904368" cy="302248"/>
          </a:xfrm>
          <a:prstGeom prst="chevron">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1200"/>
              </a:lnSpc>
            </a:pPr>
            <a:r>
              <a:rPr lang="en-US" altLang="zh-CN" sz="1200" b="1">
                <a:solidFill>
                  <a:schemeClr val="bg1"/>
                </a:solidFill>
                <a:ea typeface="等线"/>
              </a:rPr>
              <a:t>Autocorrelation</a:t>
            </a:r>
            <a:endParaRPr lang="en-US" altLang="zh-CN" sz="1200" b="1">
              <a:solidFill>
                <a:schemeClr val="bg1"/>
              </a:solidFill>
              <a:ea typeface="等线"/>
              <a:cs typeface="Calibri"/>
            </a:endParaRPr>
          </a:p>
        </p:txBody>
      </p:sp>
      <p:grpSp>
        <p:nvGrpSpPr>
          <p:cNvPr id="37" name="Group 36">
            <a:extLst>
              <a:ext uri="{FF2B5EF4-FFF2-40B4-BE49-F238E27FC236}">
                <a16:creationId xmlns:a16="http://schemas.microsoft.com/office/drawing/2014/main" id="{8C377B8A-AB01-7BE0-6B10-631CE803E9D7}"/>
              </a:ext>
            </a:extLst>
          </p:cNvPr>
          <p:cNvGrpSpPr/>
          <p:nvPr/>
        </p:nvGrpSpPr>
        <p:grpSpPr>
          <a:xfrm>
            <a:off x="1346509" y="2985218"/>
            <a:ext cx="2098491" cy="76200"/>
            <a:chOff x="740109" y="2645672"/>
            <a:chExt cx="2895600" cy="76200"/>
          </a:xfrm>
        </p:grpSpPr>
        <p:cxnSp>
          <p:nvCxnSpPr>
            <p:cNvPr id="38" name="Straight Connector 37">
              <a:extLst>
                <a:ext uri="{FF2B5EF4-FFF2-40B4-BE49-F238E27FC236}">
                  <a16:creationId xmlns:a16="http://schemas.microsoft.com/office/drawing/2014/main" id="{4107813A-52A6-1971-71D7-5212A1BA609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7762C51-62A6-7FCA-97A5-5F4C647C0FF7}"/>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40" name="Oval 39">
              <a:extLst>
                <a:ext uri="{FF2B5EF4-FFF2-40B4-BE49-F238E27FC236}">
                  <a16:creationId xmlns:a16="http://schemas.microsoft.com/office/drawing/2014/main" id="{94ABC6B6-8729-DBF2-0174-F4C1D3CE41C5}"/>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41" name="Arrow: Chevron 40">
            <a:extLst>
              <a:ext uri="{FF2B5EF4-FFF2-40B4-BE49-F238E27FC236}">
                <a16:creationId xmlns:a16="http://schemas.microsoft.com/office/drawing/2014/main" id="{97C16325-86B1-D3C1-005B-8B678387E0D0}"/>
              </a:ext>
            </a:extLst>
          </p:cNvPr>
          <p:cNvSpPr/>
          <p:nvPr/>
        </p:nvSpPr>
        <p:spPr>
          <a:xfrm>
            <a:off x="1515079" y="2872194"/>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Runs Test</a:t>
            </a:r>
            <a:endParaRPr lang="en-US" sz="1200" b="1">
              <a:solidFill>
                <a:schemeClr val="bg1"/>
              </a:solidFill>
              <a:ea typeface="等线"/>
              <a:cs typeface="Calibri"/>
            </a:endParaRPr>
          </a:p>
        </p:txBody>
      </p:sp>
      <p:grpSp>
        <p:nvGrpSpPr>
          <p:cNvPr id="42" name="Group 41">
            <a:extLst>
              <a:ext uri="{FF2B5EF4-FFF2-40B4-BE49-F238E27FC236}">
                <a16:creationId xmlns:a16="http://schemas.microsoft.com/office/drawing/2014/main" id="{65F747FC-FB37-F624-354A-7C8B247D0D3F}"/>
              </a:ext>
            </a:extLst>
          </p:cNvPr>
          <p:cNvGrpSpPr/>
          <p:nvPr/>
        </p:nvGrpSpPr>
        <p:grpSpPr>
          <a:xfrm>
            <a:off x="1229204" y="3711709"/>
            <a:ext cx="2400412" cy="76200"/>
            <a:chOff x="740109" y="2645672"/>
            <a:chExt cx="2895600" cy="76200"/>
          </a:xfrm>
        </p:grpSpPr>
        <p:cxnSp>
          <p:nvCxnSpPr>
            <p:cNvPr id="43" name="Straight Connector 42">
              <a:extLst>
                <a:ext uri="{FF2B5EF4-FFF2-40B4-BE49-F238E27FC236}">
                  <a16:creationId xmlns:a16="http://schemas.microsoft.com/office/drawing/2014/main" id="{369AB39B-1FF2-B5B2-D798-47E0A14EB12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F5905E4-553B-E870-F207-1581E607E044}"/>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45" name="Oval 44">
              <a:extLst>
                <a:ext uri="{FF2B5EF4-FFF2-40B4-BE49-F238E27FC236}">
                  <a16:creationId xmlns:a16="http://schemas.microsoft.com/office/drawing/2014/main" id="{5A2B4D7A-FAB4-03A8-E696-B89D9643D6D2}"/>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100">
                <a:ea typeface="Calibri"/>
                <a:cs typeface="Calibri"/>
              </a:endParaRPr>
            </a:p>
          </p:txBody>
        </p:sp>
      </p:grpSp>
      <p:sp>
        <p:nvSpPr>
          <p:cNvPr id="46" name="Arrow: Chevron 45">
            <a:extLst>
              <a:ext uri="{FF2B5EF4-FFF2-40B4-BE49-F238E27FC236}">
                <a16:creationId xmlns:a16="http://schemas.microsoft.com/office/drawing/2014/main" id="{D4217919-D696-B627-6727-5DA034F45FDB}"/>
              </a:ext>
            </a:extLst>
          </p:cNvPr>
          <p:cNvSpPr/>
          <p:nvPr/>
        </p:nvSpPr>
        <p:spPr>
          <a:xfrm>
            <a:off x="1304860" y="3552850"/>
            <a:ext cx="2173943" cy="345380"/>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Variance Ratio Test</a:t>
            </a:r>
            <a:endParaRPr lang="en-US" altLang="zh-CN" sz="1200" b="1">
              <a:solidFill>
                <a:schemeClr val="bg1"/>
              </a:solidFill>
              <a:ea typeface="等线"/>
              <a:cs typeface="Calibri"/>
            </a:endParaRPr>
          </a:p>
        </p:txBody>
      </p:sp>
      <p:grpSp>
        <p:nvGrpSpPr>
          <p:cNvPr id="47" name="Group 46">
            <a:extLst>
              <a:ext uri="{FF2B5EF4-FFF2-40B4-BE49-F238E27FC236}">
                <a16:creationId xmlns:a16="http://schemas.microsoft.com/office/drawing/2014/main" id="{47099A48-73DD-B774-48DE-9DE238A29B66}"/>
              </a:ext>
            </a:extLst>
          </p:cNvPr>
          <p:cNvGrpSpPr/>
          <p:nvPr/>
        </p:nvGrpSpPr>
        <p:grpSpPr>
          <a:xfrm>
            <a:off x="5852258" y="2631563"/>
            <a:ext cx="2098491" cy="76200"/>
            <a:chOff x="740109" y="2645672"/>
            <a:chExt cx="2895600" cy="76200"/>
          </a:xfrm>
        </p:grpSpPr>
        <p:cxnSp>
          <p:nvCxnSpPr>
            <p:cNvPr id="48" name="Straight Connector 47">
              <a:extLst>
                <a:ext uri="{FF2B5EF4-FFF2-40B4-BE49-F238E27FC236}">
                  <a16:creationId xmlns:a16="http://schemas.microsoft.com/office/drawing/2014/main" id="{FC4A5682-D4D7-E437-222D-882CA586F811}"/>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EE8A345A-77D0-5812-9DC5-4B340F74E9E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50" name="Oval 49">
              <a:extLst>
                <a:ext uri="{FF2B5EF4-FFF2-40B4-BE49-F238E27FC236}">
                  <a16:creationId xmlns:a16="http://schemas.microsoft.com/office/drawing/2014/main" id="{B7DB3CE7-AD06-8740-871E-F542C7568E46}"/>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grpSp>
        <p:nvGrpSpPr>
          <p:cNvPr id="52" name="Group 51">
            <a:extLst>
              <a:ext uri="{FF2B5EF4-FFF2-40B4-BE49-F238E27FC236}">
                <a16:creationId xmlns:a16="http://schemas.microsoft.com/office/drawing/2014/main" id="{64A6EB68-3D38-B0AB-017B-72723D5466D9}"/>
              </a:ext>
            </a:extLst>
          </p:cNvPr>
          <p:cNvGrpSpPr/>
          <p:nvPr/>
        </p:nvGrpSpPr>
        <p:grpSpPr>
          <a:xfrm>
            <a:off x="5845079" y="3277015"/>
            <a:ext cx="2098491" cy="76200"/>
            <a:chOff x="740109" y="2645672"/>
            <a:chExt cx="2895600" cy="76200"/>
          </a:xfrm>
        </p:grpSpPr>
        <p:cxnSp>
          <p:nvCxnSpPr>
            <p:cNvPr id="53" name="Straight Connector 52">
              <a:extLst>
                <a:ext uri="{FF2B5EF4-FFF2-40B4-BE49-F238E27FC236}">
                  <a16:creationId xmlns:a16="http://schemas.microsoft.com/office/drawing/2014/main" id="{FD9C4CE0-FEA4-2DD3-2724-CD326FDA8826}"/>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047D66C-2BA4-88D2-64BD-DF0EA8B57B86}"/>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55" name="Oval 54">
              <a:extLst>
                <a:ext uri="{FF2B5EF4-FFF2-40B4-BE49-F238E27FC236}">
                  <a16:creationId xmlns:a16="http://schemas.microsoft.com/office/drawing/2014/main" id="{7A65F797-3B19-A20A-0C7C-968D8E085227}"/>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56" name="Arrow: Chevron 55">
            <a:extLst>
              <a:ext uri="{FF2B5EF4-FFF2-40B4-BE49-F238E27FC236}">
                <a16:creationId xmlns:a16="http://schemas.microsoft.com/office/drawing/2014/main" id="{752D2F68-9501-9822-1242-614D54063F13}"/>
              </a:ext>
            </a:extLst>
          </p:cNvPr>
          <p:cNvSpPr/>
          <p:nvPr/>
        </p:nvSpPr>
        <p:spPr>
          <a:xfrm>
            <a:off x="6056039" y="2439539"/>
            <a:ext cx="1692987" cy="44252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ARIMA &amp; SARIMAX</a:t>
            </a:r>
            <a:endParaRPr lang="en-US" sz="1200" b="1">
              <a:solidFill>
                <a:schemeClr val="bg1"/>
              </a:solidFill>
              <a:ea typeface="等线"/>
              <a:cs typeface="Calibri"/>
            </a:endParaRPr>
          </a:p>
        </p:txBody>
      </p:sp>
      <p:sp>
        <p:nvSpPr>
          <p:cNvPr id="3" name="Rectangle 3" descr="Textplatzhalter 3">
            <a:extLst>
              <a:ext uri="{FF2B5EF4-FFF2-40B4-BE49-F238E27FC236}">
                <a16:creationId xmlns:a16="http://schemas.microsoft.com/office/drawing/2014/main" id="{D3AFD759-DC9D-BEAF-1A82-AF2D08687134}"/>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1" name="Arrow: Chevron 50">
            <a:extLst>
              <a:ext uri="{FF2B5EF4-FFF2-40B4-BE49-F238E27FC236}">
                <a16:creationId xmlns:a16="http://schemas.microsoft.com/office/drawing/2014/main" id="{FE16BDA0-3486-40C5-10B2-D2283B55F833}"/>
              </a:ext>
            </a:extLst>
          </p:cNvPr>
          <p:cNvSpPr/>
          <p:nvPr/>
        </p:nvSpPr>
        <p:spPr>
          <a:xfrm>
            <a:off x="5942140" y="3163991"/>
            <a:ext cx="1904368" cy="302248"/>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1200"/>
              </a:lnSpc>
            </a:pPr>
            <a:r>
              <a:rPr lang="en-US" altLang="zh-CN" sz="1200" b="1">
                <a:solidFill>
                  <a:schemeClr val="bg1"/>
                </a:solidFill>
                <a:ea typeface="等线"/>
              </a:rPr>
              <a:t>LSTM</a:t>
            </a:r>
            <a:endParaRPr lang="en-US" altLang="zh-CN" sz="1200" b="1">
              <a:solidFill>
                <a:schemeClr val="bg1"/>
              </a:solidFill>
              <a:ea typeface="等线"/>
              <a:cs typeface="Calibri"/>
            </a:endParaRPr>
          </a:p>
        </p:txBody>
      </p:sp>
    </p:spTree>
    <p:extLst>
      <p:ext uri="{BB962C8B-B14F-4D97-AF65-F5344CB8AC3E}">
        <p14:creationId xmlns:p14="http://schemas.microsoft.com/office/powerpoint/2010/main" val="134525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77872"/>
            <a:ext cx="8431331" cy="819719"/>
          </a:xfrm>
        </p:spPr>
        <p:txBody>
          <a:bodyPr anchor="t"/>
          <a:lstStyle/>
          <a:p>
            <a:r>
              <a:rPr lang="en-US">
                <a:latin typeface="Calibri (body)"/>
              </a:rPr>
              <a:t>Statistical test | Hypothesis</a:t>
            </a:r>
          </a:p>
        </p:txBody>
      </p:sp>
      <p:sp>
        <p:nvSpPr>
          <p:cNvPr id="20" name="TextBox 19">
            <a:extLst>
              <a:ext uri="{FF2B5EF4-FFF2-40B4-BE49-F238E27FC236}">
                <a16:creationId xmlns:a16="http://schemas.microsoft.com/office/drawing/2014/main" id="{F5C8EDDE-257D-CFAB-D4F4-5EE46C27A056}"/>
              </a:ext>
            </a:extLst>
          </p:cNvPr>
          <p:cNvSpPr txBox="1"/>
          <p:nvPr/>
        </p:nvSpPr>
        <p:spPr>
          <a:xfrm>
            <a:off x="385577" y="1212964"/>
            <a:ext cx="8503982" cy="461665"/>
          </a:xfrm>
          <a:prstGeom prst="rect">
            <a:avLst/>
          </a:prstGeom>
          <a:solidFill>
            <a:schemeClr val="bg1">
              <a:lumMod val="95000"/>
            </a:schemeClr>
          </a:solidFill>
        </p:spPr>
        <p:txBody>
          <a:bodyPr wrap="square" lIns="91440" tIns="45720" rIns="91440" bIns="45720" anchor="t">
            <a:spAutoFit/>
          </a:bodyPr>
          <a:lstStyle/>
          <a:p>
            <a:pPr>
              <a:lnSpc>
                <a:spcPct val="100000"/>
              </a:lnSpc>
            </a:pPr>
            <a:r>
              <a:rPr lang="en-GB" sz="1200">
                <a:latin typeface="Calibri"/>
                <a:cs typeface="Calibri"/>
              </a:rPr>
              <a:t>In a market that complies with a random walk it is not possible to use information on past prices to predict future prices, the returns data should be serial independent.</a:t>
            </a:r>
            <a:endParaRPr lang="en-US" sz="1200">
              <a:latin typeface="Calibri"/>
              <a:cs typeface="Calibri"/>
            </a:endParaRPr>
          </a:p>
        </p:txBody>
      </p:sp>
      <p:grpSp>
        <p:nvGrpSpPr>
          <p:cNvPr id="66" name="Group 65">
            <a:extLst>
              <a:ext uri="{FF2B5EF4-FFF2-40B4-BE49-F238E27FC236}">
                <a16:creationId xmlns:a16="http://schemas.microsoft.com/office/drawing/2014/main" id="{35FC4B0B-6A7C-CE3F-1AC4-F583BB2C5AFC}"/>
              </a:ext>
            </a:extLst>
          </p:cNvPr>
          <p:cNvGrpSpPr/>
          <p:nvPr/>
        </p:nvGrpSpPr>
        <p:grpSpPr>
          <a:xfrm>
            <a:off x="40222" y="2459183"/>
            <a:ext cx="1556932" cy="1512000"/>
            <a:chOff x="246692" y="1957491"/>
            <a:chExt cx="1556932" cy="1512000"/>
          </a:xfrm>
        </p:grpSpPr>
        <p:grpSp>
          <p:nvGrpSpPr>
            <p:cNvPr id="67" name="Group 66">
              <a:extLst>
                <a:ext uri="{FF2B5EF4-FFF2-40B4-BE49-F238E27FC236}">
                  <a16:creationId xmlns:a16="http://schemas.microsoft.com/office/drawing/2014/main" id="{C1FAD5E0-7CC9-A042-8950-EBCFDA2D81C5}"/>
                </a:ext>
              </a:extLst>
            </p:cNvPr>
            <p:cNvGrpSpPr/>
            <p:nvPr/>
          </p:nvGrpSpPr>
          <p:grpSpPr>
            <a:xfrm>
              <a:off x="287649" y="1957491"/>
              <a:ext cx="1512168" cy="1512000"/>
              <a:chOff x="3807530" y="2946763"/>
              <a:chExt cx="1512168" cy="1512168"/>
            </a:xfrm>
          </p:grpSpPr>
          <p:sp>
            <p:nvSpPr>
              <p:cNvPr id="69" name="Oval 68">
                <a:extLst>
                  <a:ext uri="{FF2B5EF4-FFF2-40B4-BE49-F238E27FC236}">
                    <a16:creationId xmlns:a16="http://schemas.microsoft.com/office/drawing/2014/main" id="{0E9785BB-404F-3C0D-0407-24EDA83307EE}"/>
                  </a:ext>
                </a:extLst>
              </p:cNvPr>
              <p:cNvSpPr/>
              <p:nvPr/>
            </p:nvSpPr>
            <p:spPr>
              <a:xfrm>
                <a:off x="3897540" y="3036773"/>
                <a:ext cx="1332148" cy="1332148"/>
              </a:xfrm>
              <a:prstGeom prst="ellipse">
                <a:avLst/>
              </a:prstGeom>
              <a:solidFill>
                <a:schemeClr val="accent2">
                  <a:lumMod val="40000"/>
                  <a:lumOff val="60000"/>
                </a:schemeClr>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0" name="Oval 69">
                <a:extLst>
                  <a:ext uri="{FF2B5EF4-FFF2-40B4-BE49-F238E27FC236}">
                    <a16:creationId xmlns:a16="http://schemas.microsoft.com/office/drawing/2014/main" id="{57E05B0B-9224-E0DD-3B64-85DF13B6BBC0}"/>
                  </a:ext>
                </a:extLst>
              </p:cNvPr>
              <p:cNvSpPr/>
              <p:nvPr/>
            </p:nvSpPr>
            <p:spPr>
              <a:xfrm>
                <a:off x="3807530" y="2946763"/>
                <a:ext cx="1512168" cy="1512168"/>
              </a:xfrm>
              <a:prstGeom prst="ellipse">
                <a:avLst/>
              </a:prstGeom>
              <a:noFill/>
              <a:ln w="158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sp>
          <p:nvSpPr>
            <p:cNvPr id="68" name="TextBox 20">
              <a:extLst>
                <a:ext uri="{FF2B5EF4-FFF2-40B4-BE49-F238E27FC236}">
                  <a16:creationId xmlns:a16="http://schemas.microsoft.com/office/drawing/2014/main" id="{AFA71805-F5AA-B9D8-33A0-B16C8873FC62}"/>
                </a:ext>
              </a:extLst>
            </p:cNvPr>
            <p:cNvSpPr txBox="1"/>
            <p:nvPr/>
          </p:nvSpPr>
          <p:spPr>
            <a:xfrm>
              <a:off x="246692" y="2490489"/>
              <a:ext cx="1556932"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ko-KR" b="1">
                  <a:ea typeface="맑은 고딕"/>
                  <a:cs typeface="Calibri"/>
                </a:rPr>
                <a:t>Hypothesis</a:t>
              </a:r>
              <a:endParaRPr lang="ko-KR" altLang="en-US" b="1">
                <a:ea typeface="맑은 고딕"/>
                <a:cs typeface="Calibri"/>
              </a:endParaRPr>
            </a:p>
          </p:txBody>
        </p:sp>
      </p:grpSp>
      <p:grpSp>
        <p:nvGrpSpPr>
          <p:cNvPr id="71" name="Group 70">
            <a:extLst>
              <a:ext uri="{FF2B5EF4-FFF2-40B4-BE49-F238E27FC236}">
                <a16:creationId xmlns:a16="http://schemas.microsoft.com/office/drawing/2014/main" id="{B24E4452-C875-B014-144C-FC6B1D66B64E}"/>
              </a:ext>
            </a:extLst>
          </p:cNvPr>
          <p:cNvGrpSpPr/>
          <p:nvPr/>
        </p:nvGrpSpPr>
        <p:grpSpPr>
          <a:xfrm>
            <a:off x="1503337" y="2896019"/>
            <a:ext cx="6999941" cy="592434"/>
            <a:chOff x="1503337" y="2394327"/>
            <a:chExt cx="6999941" cy="592434"/>
          </a:xfrm>
        </p:grpSpPr>
        <p:cxnSp>
          <p:nvCxnSpPr>
            <p:cNvPr id="72" name="Straight Connector 71">
              <a:extLst>
                <a:ext uri="{FF2B5EF4-FFF2-40B4-BE49-F238E27FC236}">
                  <a16:creationId xmlns:a16="http://schemas.microsoft.com/office/drawing/2014/main" id="{12688313-04D6-AA04-D13B-DBC85DA5DEEA}"/>
                </a:ext>
              </a:extLst>
            </p:cNvPr>
            <p:cNvCxnSpPr>
              <a:cxnSpLocks/>
              <a:stCxn id="77" idx="2"/>
              <a:endCxn id="73" idx="3"/>
            </p:cNvCxnSpPr>
            <p:nvPr/>
          </p:nvCxnSpPr>
          <p:spPr>
            <a:xfrm flipH="1">
              <a:off x="3433929" y="2690544"/>
              <a:ext cx="624069" cy="1040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73" name="TextBox 15">
              <a:extLst>
                <a:ext uri="{FF2B5EF4-FFF2-40B4-BE49-F238E27FC236}">
                  <a16:creationId xmlns:a16="http://schemas.microsoft.com/office/drawing/2014/main" id="{A4B7C05E-C49F-A2F4-AD71-F4DC1AF10F29}"/>
                </a:ext>
              </a:extLst>
            </p:cNvPr>
            <p:cNvSpPr txBox="1"/>
            <p:nvPr/>
          </p:nvSpPr>
          <p:spPr>
            <a:xfrm>
              <a:off x="1858398" y="2571684"/>
              <a:ext cx="1575531" cy="258532"/>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buSzTx/>
              </a:pPr>
              <a:r>
                <a:rPr lang="en-US" altLang="en-US" sz="1200" b="1">
                  <a:solidFill>
                    <a:schemeClr val="tx1">
                      <a:lumMod val="75000"/>
                      <a:lumOff val="25000"/>
                    </a:schemeClr>
                  </a:solidFill>
                  <a:cs typeface="Calibri" pitchFamily="34" charset="0"/>
                </a:rPr>
                <a:t>Mean-reverting </a:t>
              </a:r>
            </a:p>
          </p:txBody>
        </p:sp>
        <p:cxnSp>
          <p:nvCxnSpPr>
            <p:cNvPr id="74" name="Straight Connector 73">
              <a:extLst>
                <a:ext uri="{FF2B5EF4-FFF2-40B4-BE49-F238E27FC236}">
                  <a16:creationId xmlns:a16="http://schemas.microsoft.com/office/drawing/2014/main" id="{048147CE-6C1E-ABD3-C9FF-335480334694}"/>
                </a:ext>
              </a:extLst>
            </p:cNvPr>
            <p:cNvCxnSpPr>
              <a:cxnSpLocks/>
              <a:stCxn id="73" idx="1"/>
            </p:cNvCxnSpPr>
            <p:nvPr/>
          </p:nvCxnSpPr>
          <p:spPr>
            <a:xfrm flipH="1">
              <a:off x="1503337" y="2700950"/>
              <a:ext cx="355061" cy="12541"/>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7C31662-ED82-3542-EB01-A3C98C17923C}"/>
                </a:ext>
              </a:extLst>
            </p:cNvPr>
            <p:cNvSpPr/>
            <p:nvPr/>
          </p:nvSpPr>
          <p:spPr>
            <a:xfrm>
              <a:off x="4057998" y="2394327"/>
              <a:ext cx="594000" cy="592434"/>
            </a:xfrm>
            <a:prstGeom prst="ellipse">
              <a:avLst/>
            </a:prstGeom>
            <a:solidFill>
              <a:srgbClr val="20386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6" name="TextBox 75">
              <a:extLst>
                <a:ext uri="{FF2B5EF4-FFF2-40B4-BE49-F238E27FC236}">
                  <a16:creationId xmlns:a16="http://schemas.microsoft.com/office/drawing/2014/main" id="{CB9F4962-D1A6-816A-71D7-B17C29A97C48}"/>
                </a:ext>
              </a:extLst>
            </p:cNvPr>
            <p:cNvSpPr txBox="1"/>
            <p:nvPr/>
          </p:nvSpPr>
          <p:spPr>
            <a:xfrm>
              <a:off x="4727741" y="2498047"/>
              <a:ext cx="3775537" cy="430887"/>
            </a:xfrm>
            <a:prstGeom prst="rect">
              <a:avLst/>
            </a:prstGeom>
            <a:noFill/>
          </p:spPr>
          <p:txBody>
            <a:bodyPr wrap="square">
              <a:spAutoFit/>
            </a:bodyPr>
            <a:lstStyle/>
            <a:p>
              <a:pPr algn="just"/>
              <a:r>
                <a:rPr lang="en-GB" sz="1100" b="1">
                  <a:solidFill>
                    <a:srgbClr val="C00000"/>
                  </a:solidFill>
                </a:rPr>
                <a:t>If the returns are negatively correlated the market is inefficient. The market is mean-reverting </a:t>
              </a:r>
              <a:endParaRPr lang="en-GB" sz="1100">
                <a:solidFill>
                  <a:srgbClr val="C00000"/>
                </a:solidFill>
              </a:endParaRPr>
            </a:p>
          </p:txBody>
        </p:sp>
      </p:grpSp>
      <p:grpSp>
        <p:nvGrpSpPr>
          <p:cNvPr id="79" name="Group 78">
            <a:extLst>
              <a:ext uri="{FF2B5EF4-FFF2-40B4-BE49-F238E27FC236}">
                <a16:creationId xmlns:a16="http://schemas.microsoft.com/office/drawing/2014/main" id="{89AC06BA-6531-0C4F-056A-C78DBA58B9CC}"/>
              </a:ext>
            </a:extLst>
          </p:cNvPr>
          <p:cNvGrpSpPr/>
          <p:nvPr/>
        </p:nvGrpSpPr>
        <p:grpSpPr>
          <a:xfrm>
            <a:off x="1308248" y="3686116"/>
            <a:ext cx="7059743" cy="626942"/>
            <a:chOff x="1308248" y="3259037"/>
            <a:chExt cx="7059743" cy="626942"/>
          </a:xfrm>
        </p:grpSpPr>
        <p:cxnSp>
          <p:nvCxnSpPr>
            <p:cNvPr id="80" name="Straight Connector 79">
              <a:extLst>
                <a:ext uri="{FF2B5EF4-FFF2-40B4-BE49-F238E27FC236}">
                  <a16:creationId xmlns:a16="http://schemas.microsoft.com/office/drawing/2014/main" id="{9BB2DDAB-5D13-711B-66AE-D08991DD02E5}"/>
                </a:ext>
              </a:extLst>
            </p:cNvPr>
            <p:cNvCxnSpPr>
              <a:cxnSpLocks/>
              <a:stCxn id="85" idx="2"/>
              <a:endCxn id="81" idx="3"/>
            </p:cNvCxnSpPr>
            <p:nvPr/>
          </p:nvCxnSpPr>
          <p:spPr>
            <a:xfrm flipH="1" flipV="1">
              <a:off x="3415912" y="3582077"/>
              <a:ext cx="642082" cy="7685"/>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81" name="TextBox 16">
              <a:extLst>
                <a:ext uri="{FF2B5EF4-FFF2-40B4-BE49-F238E27FC236}">
                  <a16:creationId xmlns:a16="http://schemas.microsoft.com/office/drawing/2014/main" id="{63204817-1402-8C4A-D608-A787CEB9B17A}"/>
                </a:ext>
              </a:extLst>
            </p:cNvPr>
            <p:cNvSpPr txBox="1"/>
            <p:nvPr/>
          </p:nvSpPr>
          <p:spPr>
            <a:xfrm>
              <a:off x="1840381" y="3452811"/>
              <a:ext cx="1575531" cy="258532"/>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altLang="en-US" sz="1200" b="1">
                  <a:solidFill>
                    <a:schemeClr val="tx1">
                      <a:lumMod val="75000"/>
                      <a:lumOff val="25000"/>
                    </a:schemeClr>
                  </a:solidFill>
                  <a:cs typeface="Calibri" pitchFamily="34" charset="0"/>
                </a:rPr>
                <a:t>Trending </a:t>
              </a:r>
            </a:p>
          </p:txBody>
        </p:sp>
        <p:cxnSp>
          <p:nvCxnSpPr>
            <p:cNvPr id="82" name="Straight Connector 81">
              <a:extLst>
                <a:ext uri="{FF2B5EF4-FFF2-40B4-BE49-F238E27FC236}">
                  <a16:creationId xmlns:a16="http://schemas.microsoft.com/office/drawing/2014/main" id="{CD8F84B4-E928-1B7E-3C48-3D16B3409898}"/>
                </a:ext>
              </a:extLst>
            </p:cNvPr>
            <p:cNvCxnSpPr>
              <a:cxnSpLocks/>
              <a:stCxn id="81" idx="1"/>
            </p:cNvCxnSpPr>
            <p:nvPr/>
          </p:nvCxnSpPr>
          <p:spPr>
            <a:xfrm flipH="1" flipV="1">
              <a:off x="1308248" y="3259037"/>
              <a:ext cx="532133" cy="32304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C683816B-A0EE-B1CC-6A69-7B080C2A199E}"/>
                </a:ext>
              </a:extLst>
            </p:cNvPr>
            <p:cNvSpPr/>
            <p:nvPr/>
          </p:nvSpPr>
          <p:spPr>
            <a:xfrm>
              <a:off x="4057994" y="3293545"/>
              <a:ext cx="594000" cy="592434"/>
            </a:xfrm>
            <a:prstGeom prst="ellipse">
              <a:avLst/>
            </a:prstGeom>
            <a:solidFill>
              <a:schemeClr val="bg2">
                <a:lumMod val="90000"/>
              </a:schemeClr>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4" name="TextBox 83">
              <a:extLst>
                <a:ext uri="{FF2B5EF4-FFF2-40B4-BE49-F238E27FC236}">
                  <a16:creationId xmlns:a16="http://schemas.microsoft.com/office/drawing/2014/main" id="{CD9DC907-0DAB-9EC5-0011-BFB30183C033}"/>
                </a:ext>
              </a:extLst>
            </p:cNvPr>
            <p:cNvSpPr txBox="1"/>
            <p:nvPr/>
          </p:nvSpPr>
          <p:spPr>
            <a:xfrm>
              <a:off x="4727741" y="3366633"/>
              <a:ext cx="3640250" cy="430887"/>
            </a:xfrm>
            <a:prstGeom prst="rect">
              <a:avLst/>
            </a:prstGeom>
            <a:noFill/>
          </p:spPr>
          <p:txBody>
            <a:bodyPr wrap="square">
              <a:spAutoFit/>
            </a:bodyPr>
            <a:lstStyle/>
            <a:p>
              <a:pPr algn="just"/>
              <a:r>
                <a:rPr lang="en-GB" sz="1100" b="1">
                  <a:solidFill>
                    <a:srgbClr val="C00000"/>
                  </a:solidFill>
                </a:rPr>
                <a:t>If the returns are positively correlated the market is inefficient. The market is trending.</a:t>
              </a:r>
              <a:endParaRPr lang="en-GB" sz="1100">
                <a:solidFill>
                  <a:srgbClr val="C00000"/>
                </a:solidFill>
              </a:endParaRPr>
            </a:p>
          </p:txBody>
        </p:sp>
      </p:grpSp>
      <p:sp>
        <p:nvSpPr>
          <p:cNvPr id="88" name="Rectangle 87">
            <a:extLst>
              <a:ext uri="{FF2B5EF4-FFF2-40B4-BE49-F238E27FC236}">
                <a16:creationId xmlns:a16="http://schemas.microsoft.com/office/drawing/2014/main" id="{EDBBE326-CB94-582E-7E06-F67736BA79A9}"/>
              </a:ext>
            </a:extLst>
          </p:cNvPr>
          <p:cNvSpPr/>
          <p:nvPr/>
        </p:nvSpPr>
        <p:spPr>
          <a:xfrm>
            <a:off x="1716864" y="2069197"/>
            <a:ext cx="1879353" cy="5602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GB" sz="1100"/>
          </a:p>
        </p:txBody>
      </p:sp>
      <p:sp>
        <p:nvSpPr>
          <p:cNvPr id="91" name="Rectangle 90">
            <a:extLst>
              <a:ext uri="{FF2B5EF4-FFF2-40B4-BE49-F238E27FC236}">
                <a16:creationId xmlns:a16="http://schemas.microsoft.com/office/drawing/2014/main" id="{C5E2CDB4-E628-1BBF-82DB-D9A49316477F}"/>
              </a:ext>
            </a:extLst>
          </p:cNvPr>
          <p:cNvSpPr/>
          <p:nvPr/>
        </p:nvSpPr>
        <p:spPr>
          <a:xfrm>
            <a:off x="1716864" y="2831300"/>
            <a:ext cx="1879353" cy="1643713"/>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GB" sz="1100"/>
          </a:p>
        </p:txBody>
      </p:sp>
      <p:grpSp>
        <p:nvGrpSpPr>
          <p:cNvPr id="93" name="Group 92">
            <a:extLst>
              <a:ext uri="{FF2B5EF4-FFF2-40B4-BE49-F238E27FC236}">
                <a16:creationId xmlns:a16="http://schemas.microsoft.com/office/drawing/2014/main" id="{AF8EF2FB-7134-CDBD-DCC3-6BBDA387A3F1}"/>
              </a:ext>
            </a:extLst>
          </p:cNvPr>
          <p:cNvGrpSpPr/>
          <p:nvPr/>
        </p:nvGrpSpPr>
        <p:grpSpPr>
          <a:xfrm>
            <a:off x="1346313" y="2051820"/>
            <a:ext cx="7225388" cy="689153"/>
            <a:chOff x="1552783" y="1550128"/>
            <a:chExt cx="7225388" cy="689153"/>
          </a:xfrm>
        </p:grpSpPr>
        <p:cxnSp>
          <p:nvCxnSpPr>
            <p:cNvPr id="94" name="Straight Connector 93">
              <a:extLst>
                <a:ext uri="{FF2B5EF4-FFF2-40B4-BE49-F238E27FC236}">
                  <a16:creationId xmlns:a16="http://schemas.microsoft.com/office/drawing/2014/main" id="{730D4895-1505-2071-B689-FA3F2E567D8F}"/>
                </a:ext>
              </a:extLst>
            </p:cNvPr>
            <p:cNvCxnSpPr>
              <a:cxnSpLocks/>
              <a:stCxn id="99" idx="2"/>
              <a:endCxn id="95" idx="3"/>
            </p:cNvCxnSpPr>
            <p:nvPr/>
          </p:nvCxnSpPr>
          <p:spPr>
            <a:xfrm flipH="1">
              <a:off x="3719290" y="1846345"/>
              <a:ext cx="545174" cy="8227"/>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95" name="TextBox 14">
              <a:extLst>
                <a:ext uri="{FF2B5EF4-FFF2-40B4-BE49-F238E27FC236}">
                  <a16:creationId xmlns:a16="http://schemas.microsoft.com/office/drawing/2014/main" id="{D0B2A57F-8AD1-94FC-3410-357A4C185BBE}"/>
                </a:ext>
              </a:extLst>
            </p:cNvPr>
            <p:cNvSpPr txBox="1"/>
            <p:nvPr/>
          </p:nvSpPr>
          <p:spPr>
            <a:xfrm>
              <a:off x="2046851" y="1716072"/>
              <a:ext cx="1672439" cy="276999"/>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200" b="1">
                  <a:solidFill>
                    <a:schemeClr val="tx1">
                      <a:lumMod val="75000"/>
                      <a:lumOff val="25000"/>
                    </a:schemeClr>
                  </a:solidFill>
                  <a:cs typeface="Calibri" pitchFamily="34" charset="0"/>
                </a:rPr>
                <a:t>Efficient Market</a:t>
              </a:r>
              <a:endParaRPr lang="en-GB" altLang="ko-KR" sz="1200" b="1">
                <a:solidFill>
                  <a:schemeClr val="tx1">
                    <a:lumMod val="75000"/>
                    <a:lumOff val="25000"/>
                  </a:schemeClr>
                </a:solidFill>
                <a:cs typeface="Calibri" pitchFamily="34" charset="0"/>
              </a:endParaRPr>
            </a:p>
          </p:txBody>
        </p:sp>
        <p:cxnSp>
          <p:nvCxnSpPr>
            <p:cNvPr id="96" name="Straight Connector 95">
              <a:extLst>
                <a:ext uri="{FF2B5EF4-FFF2-40B4-BE49-F238E27FC236}">
                  <a16:creationId xmlns:a16="http://schemas.microsoft.com/office/drawing/2014/main" id="{2780525C-1705-2832-228D-1822F3CE0329}"/>
                </a:ext>
              </a:extLst>
            </p:cNvPr>
            <p:cNvCxnSpPr>
              <a:cxnSpLocks/>
              <a:stCxn id="95" idx="1"/>
            </p:cNvCxnSpPr>
            <p:nvPr/>
          </p:nvCxnSpPr>
          <p:spPr>
            <a:xfrm flipH="1">
              <a:off x="1552783" y="1854572"/>
              <a:ext cx="494068" cy="384709"/>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8EA8A934-2A26-EA66-0490-0A54D7DD7ADA}"/>
                </a:ext>
              </a:extLst>
            </p:cNvPr>
            <p:cNvGrpSpPr/>
            <p:nvPr/>
          </p:nvGrpSpPr>
          <p:grpSpPr>
            <a:xfrm>
              <a:off x="4264464" y="1550128"/>
              <a:ext cx="594000" cy="592434"/>
              <a:chOff x="6569238" y="997601"/>
              <a:chExt cx="704533" cy="704533"/>
            </a:xfrm>
          </p:grpSpPr>
          <p:sp>
            <p:nvSpPr>
              <p:cNvPr id="99" name="Oval 98">
                <a:extLst>
                  <a:ext uri="{FF2B5EF4-FFF2-40B4-BE49-F238E27FC236}">
                    <a16:creationId xmlns:a16="http://schemas.microsoft.com/office/drawing/2014/main" id="{F31B95AA-474A-3AE6-E7E1-F6ECB4EA5B66}"/>
                  </a:ext>
                </a:extLst>
              </p:cNvPr>
              <p:cNvSpPr/>
              <p:nvPr/>
            </p:nvSpPr>
            <p:spPr>
              <a:xfrm>
                <a:off x="6569238" y="997601"/>
                <a:ext cx="704533" cy="704533"/>
              </a:xfrm>
              <a:prstGeom prst="ellipse">
                <a:avLst/>
              </a:prstGeom>
              <a:solidFill>
                <a:srgbClr val="FFC000"/>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0" name="Chord 14">
                <a:extLst>
                  <a:ext uri="{FF2B5EF4-FFF2-40B4-BE49-F238E27FC236}">
                    <a16:creationId xmlns:a16="http://schemas.microsoft.com/office/drawing/2014/main" id="{E428CFAF-DC6E-9560-B62C-95128A735041}"/>
                  </a:ext>
                </a:extLst>
              </p:cNvPr>
              <p:cNvSpPr/>
              <p:nvPr/>
            </p:nvSpPr>
            <p:spPr>
              <a:xfrm>
                <a:off x="6740235" y="1116658"/>
                <a:ext cx="369611" cy="46641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ysClr val="window" lastClr="FFFFFF"/>
                  </a:solidFill>
                  <a:effectLst/>
                  <a:uLnTx/>
                  <a:uFillTx/>
                  <a:latin typeface="Arial"/>
                  <a:cs typeface="+mn-cs"/>
                </a:endParaRPr>
              </a:p>
            </p:txBody>
          </p:sp>
        </p:grpSp>
        <p:sp>
          <p:nvSpPr>
            <p:cNvPr id="98" name="TextBox 97">
              <a:extLst>
                <a:ext uri="{FF2B5EF4-FFF2-40B4-BE49-F238E27FC236}">
                  <a16:creationId xmlns:a16="http://schemas.microsoft.com/office/drawing/2014/main" id="{41D86FB9-A935-B3ED-CAF4-A53D7298D5B2}"/>
                </a:ext>
              </a:extLst>
            </p:cNvPr>
            <p:cNvSpPr txBox="1"/>
            <p:nvPr/>
          </p:nvSpPr>
          <p:spPr>
            <a:xfrm>
              <a:off x="5002634" y="1695881"/>
              <a:ext cx="3775537" cy="261610"/>
            </a:xfrm>
            <a:prstGeom prst="rect">
              <a:avLst/>
            </a:prstGeom>
            <a:noFill/>
          </p:spPr>
          <p:txBody>
            <a:bodyPr wrap="square">
              <a:spAutoFit/>
            </a:bodyPr>
            <a:lstStyle/>
            <a:p>
              <a:pPr algn="just"/>
              <a:endParaRPr lang="en-GB" sz="1100" b="1">
                <a:solidFill>
                  <a:srgbClr val="C00000"/>
                </a:solidFill>
              </a:endParaRPr>
            </a:p>
          </p:txBody>
        </p:sp>
      </p:grpSp>
      <p:sp>
        <p:nvSpPr>
          <p:cNvPr id="112" name="Rectangle 3">
            <a:extLst>
              <a:ext uri="{FF2B5EF4-FFF2-40B4-BE49-F238E27FC236}">
                <a16:creationId xmlns:a16="http://schemas.microsoft.com/office/drawing/2014/main" id="{07ACB28F-BD0E-4CF4-EC19-A186D6665C2C}"/>
              </a:ext>
            </a:extLst>
          </p:cNvPr>
          <p:cNvSpPr/>
          <p:nvPr/>
        </p:nvSpPr>
        <p:spPr>
          <a:xfrm rot="18900000">
            <a:off x="4192900" y="3088806"/>
            <a:ext cx="339447" cy="252757"/>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3200"/>
          </a:p>
        </p:txBody>
      </p:sp>
      <p:pic>
        <p:nvPicPr>
          <p:cNvPr id="113" name="Picture 112">
            <a:extLst>
              <a:ext uri="{FF2B5EF4-FFF2-40B4-BE49-F238E27FC236}">
                <a16:creationId xmlns:a16="http://schemas.microsoft.com/office/drawing/2014/main" id="{C64C45C4-C9EF-D42A-FA17-A038415E4326}"/>
              </a:ext>
            </a:extLst>
          </p:cNvPr>
          <p:cNvPicPr>
            <a:picLocks noChangeAspect="1"/>
          </p:cNvPicPr>
          <p:nvPr/>
        </p:nvPicPr>
        <p:blipFill>
          <a:blip r:embed="rId3"/>
          <a:stretch>
            <a:fillRect/>
          </a:stretch>
        </p:blipFill>
        <p:spPr>
          <a:xfrm>
            <a:off x="4186518" y="3839928"/>
            <a:ext cx="327269" cy="302389"/>
          </a:xfrm>
          <a:prstGeom prst="rect">
            <a:avLst/>
          </a:prstGeom>
        </p:spPr>
      </p:pic>
      <p:sp>
        <p:nvSpPr>
          <p:cNvPr id="114" name="TextBox 113">
            <a:extLst>
              <a:ext uri="{FF2B5EF4-FFF2-40B4-BE49-F238E27FC236}">
                <a16:creationId xmlns:a16="http://schemas.microsoft.com/office/drawing/2014/main" id="{831ADA4A-C429-2C68-8DB7-6F46E3244566}"/>
              </a:ext>
            </a:extLst>
          </p:cNvPr>
          <p:cNvSpPr txBox="1"/>
          <p:nvPr/>
        </p:nvSpPr>
        <p:spPr>
          <a:xfrm>
            <a:off x="1996514" y="3331908"/>
            <a:ext cx="1263264" cy="584775"/>
          </a:xfrm>
          <a:prstGeom prst="rect">
            <a:avLst/>
          </a:prstGeom>
          <a:noFill/>
        </p:spPr>
        <p:txBody>
          <a:bodyPr wrap="square">
            <a:spAutoFit/>
          </a:bodyPr>
          <a:lstStyle/>
          <a:p>
            <a:pPr algn="ctr"/>
            <a:r>
              <a:rPr lang="en-US" altLang="zh-CN" sz="1600" b="1">
                <a:solidFill>
                  <a:srgbClr val="C00000"/>
                </a:solidFill>
                <a:cs typeface="Calibri" pitchFamily="34" charset="0"/>
              </a:rPr>
              <a:t>Inefficient Market</a:t>
            </a:r>
            <a:endParaRPr lang="en-GB" altLang="ko-KR" sz="1600" b="1">
              <a:solidFill>
                <a:srgbClr val="C00000"/>
              </a:solidFill>
              <a:cs typeface="Calibri" pitchFamily="34" charset="0"/>
            </a:endParaRPr>
          </a:p>
        </p:txBody>
      </p:sp>
      <p:sp>
        <p:nvSpPr>
          <p:cNvPr id="117" name="TextBox 116">
            <a:extLst>
              <a:ext uri="{FF2B5EF4-FFF2-40B4-BE49-F238E27FC236}">
                <a16:creationId xmlns:a16="http://schemas.microsoft.com/office/drawing/2014/main" id="{BB61CAA9-7A89-8818-DDF8-3B7215FFF73B}"/>
              </a:ext>
            </a:extLst>
          </p:cNvPr>
          <p:cNvSpPr txBox="1"/>
          <p:nvPr/>
        </p:nvSpPr>
        <p:spPr>
          <a:xfrm>
            <a:off x="4727741" y="1937872"/>
            <a:ext cx="3640250" cy="769441"/>
          </a:xfrm>
          <a:prstGeom prst="rect">
            <a:avLst/>
          </a:prstGeom>
          <a:noFill/>
        </p:spPr>
        <p:txBody>
          <a:bodyPr wrap="square">
            <a:spAutoFit/>
          </a:bodyPr>
          <a:lstStyle/>
          <a:p>
            <a:pPr algn="just"/>
            <a:r>
              <a:rPr lang="en-GB" sz="1100" b="1"/>
              <a:t>The efficient market hypothesis (EMH) argues that bond prices reflect all available information and that investors cannot obtain anomalous profitability trading based on this information. </a:t>
            </a:r>
          </a:p>
        </p:txBody>
      </p:sp>
      <p:sp>
        <p:nvSpPr>
          <p:cNvPr id="3" name="Rectangle 3" descr="Textplatzhalter 3">
            <a:extLst>
              <a:ext uri="{FF2B5EF4-FFF2-40B4-BE49-F238E27FC236}">
                <a16:creationId xmlns:a16="http://schemas.microsoft.com/office/drawing/2014/main" id="{7D7E1600-EF06-8E1D-F0C6-080F30E14B9C}"/>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426135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14</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solidFill>
                  <a:srgbClr val="000000"/>
                </a:solidFill>
                <a:latin typeface="Calibri"/>
                <a:cs typeface="Calibri"/>
              </a:rPr>
              <a:t>Statistical Test</a:t>
            </a:r>
            <a:endParaRPr lang="en-US" b="0">
              <a:solidFill>
                <a:srgbClr val="000000"/>
              </a:solidFill>
              <a:ea typeface="+mn-lt"/>
              <a:cs typeface="+mn-lt"/>
            </a:endParaRPr>
          </a:p>
          <a:p>
            <a:endParaRPr lang="en-US">
              <a:solidFill>
                <a:srgbClr val="000000"/>
              </a:solidFill>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385577" y="1189974"/>
            <a:ext cx="8503200" cy="44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The autocorrelation function (ACF) defines how data points in a time series are related, on average, to the preceding data points</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79450"/>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848839" y="752940"/>
            <a:ext cx="1904368" cy="302248"/>
          </a:xfrm>
          <a:prstGeom prst="chevron">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altLang="zh-CN" sz="1200" b="1">
                <a:solidFill>
                  <a:schemeClr val="bg1"/>
                </a:solidFill>
              </a:rPr>
              <a:t>Autocorrelation </a:t>
            </a:r>
            <a:r>
              <a:rPr lang="en-US" altLang="zh-CN" sz="1200" b="1" err="1">
                <a:solidFill>
                  <a:schemeClr val="bg1"/>
                </a:solidFill>
              </a:rPr>
              <a:t>Fuction</a:t>
            </a:r>
            <a:endParaRPr lang="en-US" altLang="zh-CN" sz="1200" b="1">
              <a:solidFill>
                <a:schemeClr val="bg1"/>
              </a:solidFill>
            </a:endParaRPr>
          </a:p>
        </p:txBody>
      </p:sp>
      <p:pic>
        <p:nvPicPr>
          <p:cNvPr id="7" name="Picture 6">
            <a:extLst>
              <a:ext uri="{FF2B5EF4-FFF2-40B4-BE49-F238E27FC236}">
                <a16:creationId xmlns:a16="http://schemas.microsoft.com/office/drawing/2014/main" id="{BA9FE219-2774-B49B-B89A-EE51A72E6E73}"/>
              </a:ext>
            </a:extLst>
          </p:cNvPr>
          <p:cNvPicPr>
            <a:picLocks noChangeAspect="1"/>
          </p:cNvPicPr>
          <p:nvPr/>
        </p:nvPicPr>
        <p:blipFill>
          <a:blip r:embed="rId3"/>
          <a:stretch>
            <a:fillRect/>
          </a:stretch>
        </p:blipFill>
        <p:spPr>
          <a:xfrm>
            <a:off x="298714" y="2483315"/>
            <a:ext cx="2144263" cy="1616652"/>
          </a:xfrm>
          <a:prstGeom prst="rect">
            <a:avLst/>
          </a:prstGeom>
        </p:spPr>
      </p:pic>
      <p:pic>
        <p:nvPicPr>
          <p:cNvPr id="9" name="Picture 8">
            <a:extLst>
              <a:ext uri="{FF2B5EF4-FFF2-40B4-BE49-F238E27FC236}">
                <a16:creationId xmlns:a16="http://schemas.microsoft.com/office/drawing/2014/main" id="{7674BA84-7706-E87F-1E17-4474B908EEF8}"/>
              </a:ext>
            </a:extLst>
          </p:cNvPr>
          <p:cNvPicPr>
            <a:picLocks noChangeAspect="1"/>
          </p:cNvPicPr>
          <p:nvPr/>
        </p:nvPicPr>
        <p:blipFill>
          <a:blip r:embed="rId4"/>
          <a:stretch>
            <a:fillRect/>
          </a:stretch>
        </p:blipFill>
        <p:spPr>
          <a:xfrm>
            <a:off x="2452543" y="2460454"/>
            <a:ext cx="2064027" cy="1616651"/>
          </a:xfrm>
          <a:prstGeom prst="rect">
            <a:avLst/>
          </a:prstGeom>
        </p:spPr>
      </p:pic>
      <p:pic>
        <p:nvPicPr>
          <p:cNvPr id="11" name="Picture 10">
            <a:extLst>
              <a:ext uri="{FF2B5EF4-FFF2-40B4-BE49-F238E27FC236}">
                <a16:creationId xmlns:a16="http://schemas.microsoft.com/office/drawing/2014/main" id="{CFA92774-8F10-094C-9A45-C7725B1BBAF6}"/>
              </a:ext>
            </a:extLst>
          </p:cNvPr>
          <p:cNvPicPr>
            <a:picLocks noChangeAspect="1"/>
          </p:cNvPicPr>
          <p:nvPr/>
        </p:nvPicPr>
        <p:blipFill>
          <a:blip r:embed="rId5"/>
          <a:stretch>
            <a:fillRect/>
          </a:stretch>
        </p:blipFill>
        <p:spPr>
          <a:xfrm>
            <a:off x="4991100" y="2479467"/>
            <a:ext cx="1994996" cy="1616653"/>
          </a:xfrm>
          <a:prstGeom prst="rect">
            <a:avLst/>
          </a:prstGeom>
        </p:spPr>
      </p:pic>
      <p:pic>
        <p:nvPicPr>
          <p:cNvPr id="13" name="Picture 12">
            <a:extLst>
              <a:ext uri="{FF2B5EF4-FFF2-40B4-BE49-F238E27FC236}">
                <a16:creationId xmlns:a16="http://schemas.microsoft.com/office/drawing/2014/main" id="{0FC9E142-63F5-35D2-5063-81A82FC94AC0}"/>
              </a:ext>
            </a:extLst>
          </p:cNvPr>
          <p:cNvPicPr>
            <a:picLocks noChangeAspect="1"/>
          </p:cNvPicPr>
          <p:nvPr/>
        </p:nvPicPr>
        <p:blipFill>
          <a:blip r:embed="rId6"/>
          <a:stretch>
            <a:fillRect/>
          </a:stretch>
        </p:blipFill>
        <p:spPr>
          <a:xfrm>
            <a:off x="7031293" y="2476500"/>
            <a:ext cx="2112707" cy="1608225"/>
          </a:xfrm>
          <a:prstGeom prst="rect">
            <a:avLst/>
          </a:prstGeom>
        </p:spPr>
      </p:pic>
      <p:sp>
        <p:nvSpPr>
          <p:cNvPr id="15" name="TextBox 14">
            <a:extLst>
              <a:ext uri="{FF2B5EF4-FFF2-40B4-BE49-F238E27FC236}">
                <a16:creationId xmlns:a16="http://schemas.microsoft.com/office/drawing/2014/main" id="{F65C402E-89ED-7D82-5603-D6059FC4B275}"/>
              </a:ext>
            </a:extLst>
          </p:cNvPr>
          <p:cNvSpPr txBox="1"/>
          <p:nvPr/>
        </p:nvSpPr>
        <p:spPr>
          <a:xfrm>
            <a:off x="1972858" y="1909122"/>
            <a:ext cx="1082762" cy="276999"/>
          </a:xfrm>
          <a:prstGeom prst="rect">
            <a:avLst/>
          </a:prstGeom>
          <a:noFill/>
        </p:spPr>
        <p:txBody>
          <a:bodyPr wrap="square">
            <a:spAutoFit/>
          </a:bodyPr>
          <a:lstStyle/>
          <a:p>
            <a:pPr algn="just"/>
            <a:r>
              <a:rPr lang="en-GB" sz="1200" b="1"/>
              <a:t>US :  S&amp;P500</a:t>
            </a:r>
          </a:p>
        </p:txBody>
      </p:sp>
      <p:sp>
        <p:nvSpPr>
          <p:cNvPr id="17" name="TextBox 16">
            <a:extLst>
              <a:ext uri="{FF2B5EF4-FFF2-40B4-BE49-F238E27FC236}">
                <a16:creationId xmlns:a16="http://schemas.microsoft.com/office/drawing/2014/main" id="{8114DE9B-D2C6-B88B-B52C-0F26823FDE06}"/>
              </a:ext>
            </a:extLst>
          </p:cNvPr>
          <p:cNvSpPr txBox="1"/>
          <p:nvPr/>
        </p:nvSpPr>
        <p:spPr>
          <a:xfrm>
            <a:off x="1005901" y="2211647"/>
            <a:ext cx="1209377" cy="276999"/>
          </a:xfrm>
          <a:prstGeom prst="rect">
            <a:avLst/>
          </a:prstGeom>
          <a:noFill/>
        </p:spPr>
        <p:txBody>
          <a:bodyPr wrap="square">
            <a:spAutoFit/>
          </a:bodyPr>
          <a:lstStyle/>
          <a:p>
            <a:r>
              <a:rPr lang="en-GB" sz="1200"/>
              <a:t> 1</a:t>
            </a:r>
            <a:r>
              <a:rPr lang="en-GB" sz="1200" baseline="30000"/>
              <a:t>st</a:t>
            </a:r>
            <a:r>
              <a:rPr lang="en-GB" sz="1200"/>
              <a:t> period</a:t>
            </a:r>
            <a:endParaRPr lang="en-US" sz="1200"/>
          </a:p>
        </p:txBody>
      </p:sp>
      <p:sp>
        <p:nvSpPr>
          <p:cNvPr id="19" name="TextBox 18">
            <a:extLst>
              <a:ext uri="{FF2B5EF4-FFF2-40B4-BE49-F238E27FC236}">
                <a16:creationId xmlns:a16="http://schemas.microsoft.com/office/drawing/2014/main" id="{CE879CE4-87B2-2B97-F7C9-51454A2458F1}"/>
              </a:ext>
            </a:extLst>
          </p:cNvPr>
          <p:cNvSpPr txBox="1"/>
          <p:nvPr/>
        </p:nvSpPr>
        <p:spPr>
          <a:xfrm>
            <a:off x="3150164" y="2219555"/>
            <a:ext cx="908657" cy="276999"/>
          </a:xfrm>
          <a:prstGeom prst="rect">
            <a:avLst/>
          </a:prstGeom>
          <a:noFill/>
        </p:spPr>
        <p:txBody>
          <a:bodyPr wrap="square">
            <a:spAutoFit/>
          </a:bodyPr>
          <a:lstStyle/>
          <a:p>
            <a:pPr algn="just"/>
            <a:r>
              <a:rPr lang="en-GB" sz="1200"/>
              <a:t>2</a:t>
            </a:r>
            <a:r>
              <a:rPr lang="en-GB" sz="1200" baseline="30000"/>
              <a:t>nd</a:t>
            </a:r>
            <a:r>
              <a:rPr lang="en-GB" sz="1200"/>
              <a:t>  period</a:t>
            </a:r>
          </a:p>
        </p:txBody>
      </p:sp>
      <p:sp>
        <p:nvSpPr>
          <p:cNvPr id="20" name="TextBox 19">
            <a:extLst>
              <a:ext uri="{FF2B5EF4-FFF2-40B4-BE49-F238E27FC236}">
                <a16:creationId xmlns:a16="http://schemas.microsoft.com/office/drawing/2014/main" id="{E4C808DC-1744-663A-17C6-F269E6AF8EF3}"/>
              </a:ext>
            </a:extLst>
          </p:cNvPr>
          <p:cNvSpPr txBox="1"/>
          <p:nvPr/>
        </p:nvSpPr>
        <p:spPr>
          <a:xfrm>
            <a:off x="5539507" y="2225547"/>
            <a:ext cx="1209377" cy="276999"/>
          </a:xfrm>
          <a:prstGeom prst="rect">
            <a:avLst/>
          </a:prstGeom>
          <a:noFill/>
        </p:spPr>
        <p:txBody>
          <a:bodyPr wrap="square">
            <a:spAutoFit/>
          </a:bodyPr>
          <a:lstStyle/>
          <a:p>
            <a:r>
              <a:rPr lang="en-GB" sz="1200"/>
              <a:t> 1</a:t>
            </a:r>
            <a:r>
              <a:rPr lang="en-GB" sz="1200" baseline="30000"/>
              <a:t>st</a:t>
            </a:r>
            <a:r>
              <a:rPr lang="en-GB" sz="1200"/>
              <a:t> period</a:t>
            </a:r>
            <a:endParaRPr lang="en-US" sz="1200"/>
          </a:p>
        </p:txBody>
      </p:sp>
      <p:sp>
        <p:nvSpPr>
          <p:cNvPr id="21" name="TextBox 20">
            <a:extLst>
              <a:ext uri="{FF2B5EF4-FFF2-40B4-BE49-F238E27FC236}">
                <a16:creationId xmlns:a16="http://schemas.microsoft.com/office/drawing/2014/main" id="{39F47F90-9D8D-04D1-0705-149A44C0DC21}"/>
              </a:ext>
            </a:extLst>
          </p:cNvPr>
          <p:cNvSpPr txBox="1"/>
          <p:nvPr/>
        </p:nvSpPr>
        <p:spPr>
          <a:xfrm>
            <a:off x="7683770" y="2233455"/>
            <a:ext cx="908657" cy="276999"/>
          </a:xfrm>
          <a:prstGeom prst="rect">
            <a:avLst/>
          </a:prstGeom>
          <a:noFill/>
        </p:spPr>
        <p:txBody>
          <a:bodyPr wrap="square">
            <a:spAutoFit/>
          </a:bodyPr>
          <a:lstStyle/>
          <a:p>
            <a:pPr algn="just"/>
            <a:r>
              <a:rPr lang="en-GB" sz="1200"/>
              <a:t>2</a:t>
            </a:r>
            <a:r>
              <a:rPr lang="en-GB" sz="1200" baseline="30000"/>
              <a:t>nd</a:t>
            </a:r>
            <a:r>
              <a:rPr lang="en-GB" sz="1200"/>
              <a:t>  period</a:t>
            </a:r>
          </a:p>
        </p:txBody>
      </p:sp>
      <p:sp>
        <p:nvSpPr>
          <p:cNvPr id="23" name="TextBox 22">
            <a:extLst>
              <a:ext uri="{FF2B5EF4-FFF2-40B4-BE49-F238E27FC236}">
                <a16:creationId xmlns:a16="http://schemas.microsoft.com/office/drawing/2014/main" id="{EC247A63-D131-DAB5-10D7-AED58ED0B62B}"/>
              </a:ext>
            </a:extLst>
          </p:cNvPr>
          <p:cNvSpPr txBox="1"/>
          <p:nvPr/>
        </p:nvSpPr>
        <p:spPr>
          <a:xfrm>
            <a:off x="6464760" y="1935027"/>
            <a:ext cx="1412763" cy="276999"/>
          </a:xfrm>
          <a:prstGeom prst="rect">
            <a:avLst/>
          </a:prstGeom>
          <a:noFill/>
        </p:spPr>
        <p:txBody>
          <a:bodyPr wrap="square">
            <a:spAutoFit/>
          </a:bodyPr>
          <a:lstStyle>
            <a:defPPr>
              <a:defRPr lang="de-DE"/>
            </a:defPPr>
            <a:lvl1pPr algn="just">
              <a:defRPr sz="1200" b="1"/>
            </a:lvl1pPr>
          </a:lstStyle>
          <a:p>
            <a:r>
              <a:rPr lang="en-GB"/>
              <a:t>India :  Nifty-50</a:t>
            </a:r>
          </a:p>
        </p:txBody>
      </p:sp>
      <p:sp>
        <p:nvSpPr>
          <p:cNvPr id="3" name="Rectangle 3" descr="Textplatzhalter 3">
            <a:extLst>
              <a:ext uri="{FF2B5EF4-FFF2-40B4-BE49-F238E27FC236}">
                <a16:creationId xmlns:a16="http://schemas.microsoft.com/office/drawing/2014/main" id="{2A15F9B0-A414-56F4-35B2-356B111D555D}"/>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91799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15</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atin typeface="Calibri"/>
                <a:cs typeface="Calibri"/>
              </a:rPr>
              <a:t>Statistical Test</a:t>
            </a:r>
            <a:endParaRPr lang="en-US"/>
          </a:p>
        </p:txBody>
      </p:sp>
      <p:sp>
        <p:nvSpPr>
          <p:cNvPr id="6" name="Rectangle 5">
            <a:extLst>
              <a:ext uri="{FF2B5EF4-FFF2-40B4-BE49-F238E27FC236}">
                <a16:creationId xmlns:a16="http://schemas.microsoft.com/office/drawing/2014/main" id="{DF0E725B-20D7-72F5-7CBB-3683A34D878F}"/>
              </a:ext>
            </a:extLst>
          </p:cNvPr>
          <p:cNvSpPr/>
          <p:nvPr/>
        </p:nvSpPr>
        <p:spPr>
          <a:xfrm>
            <a:off x="385577" y="1233196"/>
            <a:ext cx="8503200" cy="524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Run test: run test is a nonparametric test. It is a statistical procedure that examines whether a string of data is occurring randomly given a specific distribution . The run test analyses the occurrence of similar events that are separated by events that are different. </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41872"/>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941753" y="728848"/>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rPr>
              <a:t>Runs Test</a:t>
            </a:r>
            <a:endParaRPr lang="en-US" sz="1600" b="1">
              <a:solidFill>
                <a:schemeClr val="bg1"/>
              </a:solidFill>
            </a:endParaRPr>
          </a:p>
        </p:txBody>
      </p:sp>
      <p:sp>
        <p:nvSpPr>
          <p:cNvPr id="2071" name="TextBox 2070">
            <a:extLst>
              <a:ext uri="{FF2B5EF4-FFF2-40B4-BE49-F238E27FC236}">
                <a16:creationId xmlns:a16="http://schemas.microsoft.com/office/drawing/2014/main" id="{723E4B54-8379-8B51-21B7-2EA65E3B5DE7}"/>
              </a:ext>
            </a:extLst>
          </p:cNvPr>
          <p:cNvSpPr txBox="1"/>
          <p:nvPr/>
        </p:nvSpPr>
        <p:spPr>
          <a:xfrm>
            <a:off x="3892855" y="1966211"/>
            <a:ext cx="4467522" cy="276999"/>
          </a:xfrm>
          <a:prstGeom prst="rect">
            <a:avLst/>
          </a:prstGeom>
          <a:noFill/>
        </p:spPr>
        <p:txBody>
          <a:bodyPr wrap="square">
            <a:spAutoFit/>
          </a:bodyPr>
          <a:lstStyle/>
          <a:p>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mean and variance of runs is calculated as follows:</a:t>
            </a:r>
            <a:endParaRPr lang="en-US" sz="1600"/>
          </a:p>
        </p:txBody>
      </p:sp>
      <p:pic>
        <p:nvPicPr>
          <p:cNvPr id="2073" name="Picture 2072">
            <a:extLst>
              <a:ext uri="{FF2B5EF4-FFF2-40B4-BE49-F238E27FC236}">
                <a16:creationId xmlns:a16="http://schemas.microsoft.com/office/drawing/2014/main" id="{27560DD6-52C7-F126-29CB-6680F40A3625}"/>
              </a:ext>
            </a:extLst>
          </p:cNvPr>
          <p:cNvPicPr>
            <a:picLocks noChangeAspect="1"/>
          </p:cNvPicPr>
          <p:nvPr/>
        </p:nvPicPr>
        <p:blipFill rotWithShape="1">
          <a:blip r:embed="rId3"/>
          <a:srcRect t="15231"/>
          <a:stretch/>
        </p:blipFill>
        <p:spPr>
          <a:xfrm>
            <a:off x="4903789" y="2236891"/>
            <a:ext cx="1705406" cy="600952"/>
          </a:xfrm>
          <a:prstGeom prst="rect">
            <a:avLst/>
          </a:prstGeom>
        </p:spPr>
      </p:pic>
      <p:pic>
        <p:nvPicPr>
          <p:cNvPr id="2075" name="Picture 2074">
            <a:extLst>
              <a:ext uri="{FF2B5EF4-FFF2-40B4-BE49-F238E27FC236}">
                <a16:creationId xmlns:a16="http://schemas.microsoft.com/office/drawing/2014/main" id="{2DDA3D3B-9BC8-B7C9-2D03-7DC0DF99EB58}"/>
              </a:ext>
            </a:extLst>
          </p:cNvPr>
          <p:cNvPicPr>
            <a:picLocks noChangeAspect="1"/>
          </p:cNvPicPr>
          <p:nvPr/>
        </p:nvPicPr>
        <p:blipFill rotWithShape="1">
          <a:blip r:embed="rId4"/>
          <a:srcRect t="15526"/>
          <a:stretch/>
        </p:blipFill>
        <p:spPr>
          <a:xfrm>
            <a:off x="4461347" y="2816471"/>
            <a:ext cx="2410328" cy="520680"/>
          </a:xfrm>
          <a:prstGeom prst="rect">
            <a:avLst/>
          </a:prstGeom>
        </p:spPr>
      </p:pic>
      <p:pic>
        <p:nvPicPr>
          <p:cNvPr id="2077" name="Picture 2076">
            <a:extLst>
              <a:ext uri="{FF2B5EF4-FFF2-40B4-BE49-F238E27FC236}">
                <a16:creationId xmlns:a16="http://schemas.microsoft.com/office/drawing/2014/main" id="{F1970DBD-6C9C-3B29-8734-981F7E5B93BE}"/>
              </a:ext>
            </a:extLst>
          </p:cNvPr>
          <p:cNvPicPr>
            <a:picLocks noChangeAspect="1"/>
          </p:cNvPicPr>
          <p:nvPr/>
        </p:nvPicPr>
        <p:blipFill>
          <a:blip r:embed="rId5"/>
          <a:stretch>
            <a:fillRect/>
          </a:stretch>
        </p:blipFill>
        <p:spPr>
          <a:xfrm>
            <a:off x="4771124" y="3613370"/>
            <a:ext cx="2072938" cy="632792"/>
          </a:xfrm>
          <a:prstGeom prst="rect">
            <a:avLst/>
          </a:prstGeom>
        </p:spPr>
      </p:pic>
      <p:sp>
        <p:nvSpPr>
          <p:cNvPr id="2079" name="TextBox 2078">
            <a:extLst>
              <a:ext uri="{FF2B5EF4-FFF2-40B4-BE49-F238E27FC236}">
                <a16:creationId xmlns:a16="http://schemas.microsoft.com/office/drawing/2014/main" id="{5088BC7A-791A-BE70-7CBC-995694FDD70C}"/>
              </a:ext>
            </a:extLst>
          </p:cNvPr>
          <p:cNvSpPr txBox="1"/>
          <p:nvPr/>
        </p:nvSpPr>
        <p:spPr>
          <a:xfrm>
            <a:off x="3892855" y="3339280"/>
            <a:ext cx="4467522" cy="276999"/>
          </a:xfrm>
          <a:prstGeom prst="rect">
            <a:avLst/>
          </a:prstGeom>
          <a:noFill/>
        </p:spPr>
        <p:txBody>
          <a:bodyPr wrap="square">
            <a:spAutoFit/>
          </a:bodyPr>
          <a:lstStyle/>
          <a:p>
            <a:r>
              <a:rPr lang="en-GB" sz="1200">
                <a:solidFill>
                  <a:prstClr val="black"/>
                </a:solidFill>
                <a:latin typeface="Calibri" panose="020F0502020204030204"/>
              </a:rPr>
              <a:t>The standard normal Z-statistic used to conduct a run test is given by: </a:t>
            </a:r>
            <a:endParaRPr lang="en-US" sz="1200">
              <a:solidFill>
                <a:prstClr val="black"/>
              </a:solidFill>
              <a:latin typeface="Calibri" panose="020F0502020204030204"/>
            </a:endParaRPr>
          </a:p>
        </p:txBody>
      </p:sp>
      <p:sp>
        <p:nvSpPr>
          <p:cNvPr id="3" name="TextBox 2">
            <a:extLst>
              <a:ext uri="{FF2B5EF4-FFF2-40B4-BE49-F238E27FC236}">
                <a16:creationId xmlns:a16="http://schemas.microsoft.com/office/drawing/2014/main" id="{4BF19093-7986-9617-9636-14433FB29B2E}"/>
              </a:ext>
            </a:extLst>
          </p:cNvPr>
          <p:cNvSpPr txBox="1"/>
          <p:nvPr/>
        </p:nvSpPr>
        <p:spPr>
          <a:xfrm>
            <a:off x="437111" y="1905001"/>
            <a:ext cx="2788485" cy="2715068"/>
          </a:xfrm>
          <a:prstGeom prst="rect">
            <a:avLst/>
          </a:prstGeom>
          <a:solidFill>
            <a:schemeClr val="bg1">
              <a:lumMod val="95000"/>
            </a:schemeClr>
          </a:solidFill>
        </p:spPr>
        <p:txBody>
          <a:bodyPr wrap="square" rtlCol="0" anchor="ctr">
            <a:noAutofit/>
          </a:bodyPr>
          <a:lstStyle/>
          <a:p>
            <a:pPr algn="ctr"/>
            <a:r>
              <a:rPr lang="en-US" altLang="zh-CN" sz="1200" b="1">
                <a:solidFill>
                  <a:srgbClr val="A40101"/>
                </a:solidFill>
              </a:rPr>
              <a:t>Runs Test</a:t>
            </a:r>
            <a:endParaRPr lang="en-GB" sz="1200" b="1"/>
          </a:p>
          <a:p>
            <a:pPr marL="285750" indent="-285750" algn="just">
              <a:buFont typeface="Arial" panose="020B0604020202020204" pitchFamily="34" charset="0"/>
              <a:buChar char="•"/>
            </a:pPr>
            <a:r>
              <a:rPr lang="en-GB" sz="1200" b="1"/>
              <a:t>SIGNS: </a:t>
            </a:r>
            <a:r>
              <a:rPr lang="en-GB" sz="1200"/>
              <a:t>Returns to be converted to either a case of positive sign (+) or negative sign (−). </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RUNS: </a:t>
            </a:r>
            <a:r>
              <a:rPr lang="en-GB" sz="1200"/>
              <a:t>Any consecutive returns of either sign of positive (+) or negative (−) is treated as a run. </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Test: </a:t>
            </a:r>
            <a:r>
              <a:rPr lang="en-GB" sz="1200"/>
              <a:t>Compare the Observed runs and expected runs , and use P-value to test the random walk Hypotheses</a:t>
            </a:r>
            <a:endParaRPr lang="en-US" sz="1200"/>
          </a:p>
        </p:txBody>
      </p:sp>
      <p:sp>
        <p:nvSpPr>
          <p:cNvPr id="8" name="TextBox 7">
            <a:extLst>
              <a:ext uri="{FF2B5EF4-FFF2-40B4-BE49-F238E27FC236}">
                <a16:creationId xmlns:a16="http://schemas.microsoft.com/office/drawing/2014/main" id="{B94852EE-0425-9508-09D2-45385D95E5AE}"/>
              </a:ext>
            </a:extLst>
          </p:cNvPr>
          <p:cNvSpPr txBox="1"/>
          <p:nvPr/>
        </p:nvSpPr>
        <p:spPr>
          <a:xfrm>
            <a:off x="3445205" y="4167363"/>
            <a:ext cx="5698795" cy="646331"/>
          </a:xfrm>
          <a:prstGeom prst="rect">
            <a:avLst/>
          </a:prstGeom>
          <a:noFill/>
        </p:spPr>
        <p:txBody>
          <a:bodyPr wrap="square">
            <a:spAutoFit/>
          </a:bodyPr>
          <a:lstStyle>
            <a:defPPr>
              <a:defRPr lang="de-DE"/>
            </a:defPPr>
            <a:lvl1pPr>
              <a:defRPr sz="1200">
                <a:solidFill>
                  <a:prstClr val="black"/>
                </a:solidFill>
                <a:latin typeface="Calibri" panose="020F0502020204030204"/>
              </a:defRPr>
            </a:lvl1pPr>
          </a:lstStyle>
          <a:p>
            <a:r>
              <a:rPr lang="en-GB"/>
              <a:t>If observed runs is larger than expected runs, the market tends to be mean-reverting;</a:t>
            </a:r>
          </a:p>
          <a:p>
            <a:r>
              <a:rPr lang="en-GB"/>
              <a:t>If observed runs is smaller than expected runs, the market tends to be trending.</a:t>
            </a:r>
          </a:p>
          <a:p>
            <a:endParaRPr lang="en-GB"/>
          </a:p>
        </p:txBody>
      </p:sp>
      <p:sp>
        <p:nvSpPr>
          <p:cNvPr id="5" name="Rectangle 3" descr="Textplatzhalter 3">
            <a:extLst>
              <a:ext uri="{FF2B5EF4-FFF2-40B4-BE49-F238E27FC236}">
                <a16:creationId xmlns:a16="http://schemas.microsoft.com/office/drawing/2014/main" id="{B656071B-B143-6ADA-5434-8C90892014BB}"/>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19035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16</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Results</a:t>
            </a:r>
            <a:endParaRPr lang="en-US">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385576" y="1255822"/>
            <a:ext cx="8503200" cy="819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ea typeface="等线"/>
                <a:cs typeface="Calibri"/>
              </a:rPr>
              <a:t>Runs tests characterize the US:  S&amp;P500 index as a more mean-reverting market and India: Nifty-50 index be more trending .</a:t>
            </a:r>
            <a:endParaRPr lang="en-US" sz="1200">
              <a:solidFill>
                <a:schemeClr val="tx1"/>
              </a:solidFill>
              <a:ea typeface="+mn-lt"/>
              <a:cs typeface="+mn-lt"/>
            </a:endParaRPr>
          </a:p>
          <a:p>
            <a:pPr marL="171450" indent="-171450">
              <a:buFont typeface="Arial"/>
              <a:buChar char="•"/>
            </a:pPr>
            <a:r>
              <a:rPr lang="en-US" sz="1200">
                <a:solidFill>
                  <a:schemeClr val="tx1"/>
                </a:solidFill>
              </a:rPr>
              <a:t>India: Nifty-50 index is inefficient and returns tend to be trending (persistent) in both period.  </a:t>
            </a:r>
            <a:endParaRPr lang="en-US" sz="1200">
              <a:solidFill>
                <a:schemeClr val="tx1"/>
              </a:solidFill>
              <a:cs typeface="Calibri"/>
            </a:endParaRPr>
          </a:p>
          <a:p>
            <a:pPr marL="171450" indent="-171450">
              <a:buFont typeface="Arial"/>
              <a:buChar char="•"/>
            </a:pPr>
            <a:r>
              <a:rPr lang="en-US" sz="1200" b="0" i="0" u="none" strike="noStrike">
                <a:solidFill>
                  <a:srgbClr val="000000"/>
                </a:solidFill>
                <a:effectLst/>
                <a:latin typeface="Calibri"/>
                <a:cs typeface="Calibri"/>
              </a:rPr>
              <a:t>US:</a:t>
            </a:r>
            <a:r>
              <a:rPr lang="en-US" sz="1200">
                <a:solidFill>
                  <a:srgbClr val="000000"/>
                </a:solidFill>
                <a:latin typeface="Calibri"/>
                <a:cs typeface="Calibri"/>
              </a:rPr>
              <a:t> </a:t>
            </a:r>
            <a:r>
              <a:rPr lang="en-US" sz="1200" b="0" i="0" u="none" strike="noStrike">
                <a:solidFill>
                  <a:srgbClr val="000000"/>
                </a:solidFill>
                <a:effectLst/>
                <a:latin typeface="Calibri"/>
                <a:cs typeface="Calibri"/>
              </a:rPr>
              <a:t> S&amp;P500</a:t>
            </a:r>
            <a:r>
              <a:rPr lang="en-US" sz="1200" b="0" i="0" u="none" strike="noStrike">
                <a:solidFill>
                  <a:schemeClr val="tx1"/>
                </a:solidFill>
                <a:effectLst/>
                <a:latin typeface="Calibri"/>
                <a:cs typeface="Calibri"/>
              </a:rPr>
              <a:t> index is</a:t>
            </a:r>
            <a:r>
              <a:rPr lang="en-US" sz="1200">
                <a:solidFill>
                  <a:schemeClr val="tx1"/>
                </a:solidFill>
                <a:latin typeface="Calibri"/>
                <a:cs typeface="Calibri"/>
              </a:rPr>
              <a:t> efficient and still can detect a mean-reverting trend in the runs .</a:t>
            </a:r>
          </a:p>
        </p:txBody>
      </p:sp>
      <p:grpSp>
        <p:nvGrpSpPr>
          <p:cNvPr id="10" name="Group 9">
            <a:extLst>
              <a:ext uri="{FF2B5EF4-FFF2-40B4-BE49-F238E27FC236}">
                <a16:creationId xmlns:a16="http://schemas.microsoft.com/office/drawing/2014/main" id="{858E7B07-1319-3880-C976-4190EDEA940B}"/>
              </a:ext>
            </a:extLst>
          </p:cNvPr>
          <p:cNvGrpSpPr/>
          <p:nvPr/>
        </p:nvGrpSpPr>
        <p:grpSpPr>
          <a:xfrm>
            <a:off x="2245883" y="841872"/>
            <a:ext cx="2098491" cy="76200"/>
            <a:chOff x="740109" y="2645672"/>
            <a:chExt cx="2895600" cy="76200"/>
          </a:xfrm>
        </p:grpSpPr>
        <p:cxnSp>
          <p:nvCxnSpPr>
            <p:cNvPr id="11" name="Straight Connector 10">
              <a:extLst>
                <a:ext uri="{FF2B5EF4-FFF2-40B4-BE49-F238E27FC236}">
                  <a16:creationId xmlns:a16="http://schemas.microsoft.com/office/drawing/2014/main" id="{6FBE8647-468C-772D-77CE-F97121A843EC}"/>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74F4382-32DE-27C2-802A-06F5718022D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13" name="Oval 12">
              <a:extLst>
                <a:ext uri="{FF2B5EF4-FFF2-40B4-BE49-F238E27FC236}">
                  <a16:creationId xmlns:a16="http://schemas.microsoft.com/office/drawing/2014/main" id="{6A919FCA-0397-422A-AE4B-02C986C36250}"/>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14" name="Arrow: Chevron 13">
            <a:extLst>
              <a:ext uri="{FF2B5EF4-FFF2-40B4-BE49-F238E27FC236}">
                <a16:creationId xmlns:a16="http://schemas.microsoft.com/office/drawing/2014/main" id="{16E3C953-F536-238D-A947-65601536724D}"/>
              </a:ext>
            </a:extLst>
          </p:cNvPr>
          <p:cNvSpPr/>
          <p:nvPr/>
        </p:nvSpPr>
        <p:spPr>
          <a:xfrm>
            <a:off x="2414453" y="728848"/>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rPr>
              <a:t>Runs Test</a:t>
            </a:r>
            <a:endParaRPr lang="en-US" sz="1600" b="1">
              <a:solidFill>
                <a:schemeClr val="bg1"/>
              </a:solidFill>
            </a:endParaRPr>
          </a:p>
        </p:txBody>
      </p:sp>
      <p:graphicFrame>
        <p:nvGraphicFramePr>
          <p:cNvPr id="15" name="Table 14">
            <a:extLst>
              <a:ext uri="{FF2B5EF4-FFF2-40B4-BE49-F238E27FC236}">
                <a16:creationId xmlns:a16="http://schemas.microsoft.com/office/drawing/2014/main" id="{D7EB4862-036C-E04C-B390-84CCC0FD8B02}"/>
              </a:ext>
            </a:extLst>
          </p:cNvPr>
          <p:cNvGraphicFramePr>
            <a:graphicFrameLocks noGrp="1"/>
          </p:cNvGraphicFramePr>
          <p:nvPr>
            <p:extLst>
              <p:ext uri="{D42A27DB-BD31-4B8C-83A1-F6EECF244321}">
                <p14:modId xmlns:p14="http://schemas.microsoft.com/office/powerpoint/2010/main" val="175260683"/>
              </p:ext>
            </p:extLst>
          </p:nvPr>
        </p:nvGraphicFramePr>
        <p:xfrm>
          <a:off x="396770" y="2272739"/>
          <a:ext cx="8350460" cy="1987186"/>
        </p:xfrm>
        <a:graphic>
          <a:graphicData uri="http://schemas.openxmlformats.org/drawingml/2006/table">
            <a:tbl>
              <a:tblPr/>
              <a:tblGrid>
                <a:gridCol w="1052369">
                  <a:extLst>
                    <a:ext uri="{9D8B030D-6E8A-4147-A177-3AD203B41FA5}">
                      <a16:colId xmlns:a16="http://schemas.microsoft.com/office/drawing/2014/main" val="1496346337"/>
                    </a:ext>
                  </a:extLst>
                </a:gridCol>
                <a:gridCol w="1038161">
                  <a:extLst>
                    <a:ext uri="{9D8B030D-6E8A-4147-A177-3AD203B41FA5}">
                      <a16:colId xmlns:a16="http://schemas.microsoft.com/office/drawing/2014/main" val="2283805786"/>
                    </a:ext>
                  </a:extLst>
                </a:gridCol>
                <a:gridCol w="770706">
                  <a:extLst>
                    <a:ext uri="{9D8B030D-6E8A-4147-A177-3AD203B41FA5}">
                      <a16:colId xmlns:a16="http://schemas.microsoft.com/office/drawing/2014/main" val="3322715830"/>
                    </a:ext>
                  </a:extLst>
                </a:gridCol>
                <a:gridCol w="594279">
                  <a:extLst>
                    <a:ext uri="{9D8B030D-6E8A-4147-A177-3AD203B41FA5}">
                      <a16:colId xmlns:a16="http://schemas.microsoft.com/office/drawing/2014/main" val="1912822454"/>
                    </a:ext>
                  </a:extLst>
                </a:gridCol>
                <a:gridCol w="1076348">
                  <a:extLst>
                    <a:ext uri="{9D8B030D-6E8A-4147-A177-3AD203B41FA5}">
                      <a16:colId xmlns:a16="http://schemas.microsoft.com/office/drawing/2014/main" val="993821012"/>
                    </a:ext>
                  </a:extLst>
                </a:gridCol>
                <a:gridCol w="1005840">
                  <a:extLst>
                    <a:ext uri="{9D8B030D-6E8A-4147-A177-3AD203B41FA5}">
                      <a16:colId xmlns:a16="http://schemas.microsoft.com/office/drawing/2014/main" val="3391035776"/>
                    </a:ext>
                  </a:extLst>
                </a:gridCol>
                <a:gridCol w="759206">
                  <a:extLst>
                    <a:ext uri="{9D8B030D-6E8A-4147-A177-3AD203B41FA5}">
                      <a16:colId xmlns:a16="http://schemas.microsoft.com/office/drawing/2014/main" val="2164063855"/>
                    </a:ext>
                  </a:extLst>
                </a:gridCol>
                <a:gridCol w="557148">
                  <a:extLst>
                    <a:ext uri="{9D8B030D-6E8A-4147-A177-3AD203B41FA5}">
                      <a16:colId xmlns:a16="http://schemas.microsoft.com/office/drawing/2014/main" val="76092851"/>
                    </a:ext>
                  </a:extLst>
                </a:gridCol>
                <a:gridCol w="1496403">
                  <a:extLst>
                    <a:ext uri="{9D8B030D-6E8A-4147-A177-3AD203B41FA5}">
                      <a16:colId xmlns:a16="http://schemas.microsoft.com/office/drawing/2014/main" val="1656042327"/>
                    </a:ext>
                  </a:extLst>
                </a:gridCol>
              </a:tblGrid>
              <a:tr h="393502">
                <a:tc>
                  <a:txBody>
                    <a:bodyPr/>
                    <a:lstStyle/>
                    <a:p>
                      <a:pPr algn="ctr" fontAlgn="ctr"/>
                      <a:r>
                        <a:rPr lang="en-US" sz="1200" b="1" i="0" u="none" strike="noStrike">
                          <a:solidFill>
                            <a:srgbClr val="000000"/>
                          </a:solidFill>
                          <a:effectLst/>
                          <a:latin typeface="Calibri" panose="020F0502020204030204" pitchFamily="34" charset="0"/>
                        </a:rPr>
                        <a:t>Period</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Market Index</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Positve</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Negative </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Observed runs</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Expected runs</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Z-stat</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P_value</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Market Efficiency</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2475598"/>
                  </a:ext>
                </a:extLst>
              </a:tr>
              <a:tr h="393502">
                <a:tc rowSpan="2">
                  <a:txBody>
                    <a:bodyPr/>
                    <a:lstStyle/>
                    <a:p>
                      <a:pPr algn="ctr" fontAlgn="ctr"/>
                      <a:r>
                        <a:rPr lang="en-US" sz="1200" b="0" i="0" u="none" strike="noStrike">
                          <a:solidFill>
                            <a:srgbClr val="000000"/>
                          </a:solidFill>
                          <a:effectLst/>
                          <a:latin typeface="Calibri" panose="020F0502020204030204" pitchFamily="34" charset="0"/>
                        </a:rPr>
                        <a:t>2011-01-01 — 2015-12-31</a:t>
                      </a:r>
                    </a:p>
                  </a:txBody>
                  <a:tcPr marL="8699" marR="8699" marT="869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US:  S&amp;P500</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679</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577</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635</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624</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0.575</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0.56499</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Efficient</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548025924"/>
                  </a:ext>
                </a:extLst>
              </a:tr>
              <a:tr h="393502">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 India :  Nifty-50</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617</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595</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549</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606</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-3.318</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0.00091</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Inefficient  (trending)</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11432553"/>
                  </a:ext>
                </a:extLst>
              </a:tr>
              <a:tr h="393502">
                <a:tc rowSpan="2">
                  <a:txBody>
                    <a:bodyPr/>
                    <a:lstStyle/>
                    <a:p>
                      <a:pPr algn="ctr" fontAlgn="ctr"/>
                      <a:r>
                        <a:rPr lang="en-US" sz="1200" b="0" i="0" u="none" strike="noStrike">
                          <a:solidFill>
                            <a:srgbClr val="000000"/>
                          </a:solidFill>
                          <a:effectLst/>
                          <a:latin typeface="Calibri" panose="020F0502020204030204" pitchFamily="34" charset="0"/>
                        </a:rPr>
                        <a:t>2018-01-01  — 2022-12-31</a:t>
                      </a:r>
                    </a:p>
                  </a:txBody>
                  <a:tcPr marL="8699" marR="8699" marT="8699"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US:  S&amp;P500</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677</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581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644</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626</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1.001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0.31701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Efficient</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2804759231"/>
                  </a:ext>
                </a:extLst>
              </a:tr>
              <a:tr h="413178">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 India :  Nifty-50</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668</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563</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550</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612</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-3.557</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0.00038</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Inefficient  (trending)</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773045967"/>
                  </a:ext>
                </a:extLst>
              </a:tr>
            </a:tbl>
          </a:graphicData>
        </a:graphic>
      </p:graphicFrame>
      <p:sp>
        <p:nvSpPr>
          <p:cNvPr id="16" name="Rectangle 15">
            <a:extLst>
              <a:ext uri="{FF2B5EF4-FFF2-40B4-BE49-F238E27FC236}">
                <a16:creationId xmlns:a16="http://schemas.microsoft.com/office/drawing/2014/main" id="{FCF1102F-DFB6-4DA4-88BF-FA1EE9014E30}"/>
              </a:ext>
            </a:extLst>
          </p:cNvPr>
          <p:cNvSpPr/>
          <p:nvPr/>
        </p:nvSpPr>
        <p:spPr>
          <a:xfrm>
            <a:off x="3899140" y="2373133"/>
            <a:ext cx="2009954" cy="181213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3" name="Rectangle 3" descr="Textplatzhalter 3">
            <a:extLst>
              <a:ext uri="{FF2B5EF4-FFF2-40B4-BE49-F238E27FC236}">
                <a16:creationId xmlns:a16="http://schemas.microsoft.com/office/drawing/2014/main" id="{32C226F8-2A78-A6AE-29C4-658380F59AF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TextBox 4">
            <a:extLst>
              <a:ext uri="{FF2B5EF4-FFF2-40B4-BE49-F238E27FC236}">
                <a16:creationId xmlns:a16="http://schemas.microsoft.com/office/drawing/2014/main" id="{5B24629D-2FF3-0AFF-22A2-73DADED6CE96}"/>
              </a:ext>
            </a:extLst>
          </p:cNvPr>
          <p:cNvSpPr txBox="1"/>
          <p:nvPr/>
        </p:nvSpPr>
        <p:spPr>
          <a:xfrm>
            <a:off x="7513607" y="4284094"/>
            <a:ext cx="13737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P_value</a:t>
            </a:r>
            <a:r>
              <a:rPr lang="en-US" sz="1400">
                <a:cs typeface="Calibri"/>
              </a:rPr>
              <a:t> = 5% . </a:t>
            </a:r>
            <a:endParaRPr lang="en-GB" sz="1400"/>
          </a:p>
        </p:txBody>
      </p:sp>
    </p:spTree>
    <p:extLst>
      <p:ext uri="{BB962C8B-B14F-4D97-AF65-F5344CB8AC3E}">
        <p14:creationId xmlns:p14="http://schemas.microsoft.com/office/powerpoint/2010/main" val="149850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17</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atin typeface="Calibri"/>
                <a:cs typeface="Calibri"/>
              </a:rPr>
              <a:t>Statistical Test</a:t>
            </a:r>
            <a:endParaRPr lang="en-US"/>
          </a:p>
        </p:txBody>
      </p:sp>
      <p:sp>
        <p:nvSpPr>
          <p:cNvPr id="6" name="Rectangle 5">
            <a:extLst>
              <a:ext uri="{FF2B5EF4-FFF2-40B4-BE49-F238E27FC236}">
                <a16:creationId xmlns:a16="http://schemas.microsoft.com/office/drawing/2014/main" id="{DF0E725B-20D7-72F5-7CBB-3683A34D878F}"/>
              </a:ext>
            </a:extLst>
          </p:cNvPr>
          <p:cNvSpPr/>
          <p:nvPr/>
        </p:nvSpPr>
        <p:spPr>
          <a:xfrm>
            <a:off x="385577" y="1189974"/>
            <a:ext cx="8503200" cy="567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This method of the variance ratio test is based on the property of the variance of increments of a random walk. Therefore, if a time series follows a random walk process, the variance of its q-differences should be q times the variance of its first differences. </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79450"/>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848839" y="752940"/>
            <a:ext cx="1904368" cy="302248"/>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rPr>
              <a:t>Variance Ratio Test</a:t>
            </a:r>
          </a:p>
        </p:txBody>
      </p:sp>
      <p:sp>
        <p:nvSpPr>
          <p:cNvPr id="2071" name="TextBox 2070">
            <a:extLst>
              <a:ext uri="{FF2B5EF4-FFF2-40B4-BE49-F238E27FC236}">
                <a16:creationId xmlns:a16="http://schemas.microsoft.com/office/drawing/2014/main" id="{723E4B54-8379-8B51-21B7-2EA65E3B5DE7}"/>
              </a:ext>
            </a:extLst>
          </p:cNvPr>
          <p:cNvSpPr txBox="1"/>
          <p:nvPr/>
        </p:nvSpPr>
        <p:spPr>
          <a:xfrm>
            <a:off x="4336388" y="2131370"/>
            <a:ext cx="2635679" cy="276999"/>
          </a:xfrm>
          <a:prstGeom prst="rect">
            <a:avLst/>
          </a:prstGeom>
          <a:noFill/>
        </p:spPr>
        <p:txBody>
          <a:bodyPr wrap="square">
            <a:spAutoFit/>
          </a:bodyPr>
          <a:lstStyle/>
          <a:p>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variance ratio is then denoted by :</a:t>
            </a:r>
            <a:endParaRPr lang="en-US" sz="1600"/>
          </a:p>
        </p:txBody>
      </p:sp>
      <p:pic>
        <p:nvPicPr>
          <p:cNvPr id="12" name="Picture 11">
            <a:extLst>
              <a:ext uri="{FF2B5EF4-FFF2-40B4-BE49-F238E27FC236}">
                <a16:creationId xmlns:a16="http://schemas.microsoft.com/office/drawing/2014/main" id="{79AABBB4-1631-E6E9-1771-E2C440CB2CAB}"/>
              </a:ext>
            </a:extLst>
          </p:cNvPr>
          <p:cNvPicPr>
            <a:picLocks noChangeAspect="1"/>
          </p:cNvPicPr>
          <p:nvPr/>
        </p:nvPicPr>
        <p:blipFill>
          <a:blip r:embed="rId3"/>
          <a:stretch>
            <a:fillRect/>
          </a:stretch>
        </p:blipFill>
        <p:spPr>
          <a:xfrm>
            <a:off x="4381379" y="2621257"/>
            <a:ext cx="2535782" cy="800180"/>
          </a:xfrm>
          <a:prstGeom prst="rect">
            <a:avLst/>
          </a:prstGeom>
        </p:spPr>
      </p:pic>
      <p:sp>
        <p:nvSpPr>
          <p:cNvPr id="14" name="TextBox 13">
            <a:extLst>
              <a:ext uri="{FF2B5EF4-FFF2-40B4-BE49-F238E27FC236}">
                <a16:creationId xmlns:a16="http://schemas.microsoft.com/office/drawing/2014/main" id="{651E9174-B3BD-B382-F0F9-E9A11E681116}"/>
              </a:ext>
            </a:extLst>
          </p:cNvPr>
          <p:cNvSpPr txBox="1"/>
          <p:nvPr/>
        </p:nvSpPr>
        <p:spPr>
          <a:xfrm>
            <a:off x="4427448" y="3495825"/>
            <a:ext cx="2443643" cy="276999"/>
          </a:xfrm>
          <a:prstGeom prst="rect">
            <a:avLst/>
          </a:prstGeom>
          <a:noFill/>
        </p:spPr>
        <p:txBody>
          <a:bodyPr wrap="square">
            <a:spAutoFit/>
          </a:bodyPr>
          <a:lstStyle>
            <a:defPPr>
              <a:defRPr lang="de-DE"/>
            </a:defPPr>
            <a:lvl1pPr>
              <a:defRPr kumimoji="0" sz="1400" b="0" i="0" u="none" strike="noStrike" cap="none" spc="0" normalizeH="0" baseline="0">
                <a:ln>
                  <a:noFill/>
                </a:ln>
                <a:solidFill>
                  <a:prstClr val="black"/>
                </a:solidFill>
                <a:effectLst/>
                <a:uLnTx/>
                <a:uFillTx/>
                <a:latin typeface="Calibri" panose="020F0502020204030204"/>
              </a:defRPr>
            </a:lvl1pPr>
          </a:lstStyle>
          <a:p>
            <a:r>
              <a:rPr lang="en-GB" sz="1200"/>
              <a:t>under the null hypothesis VR(q) = 1</a:t>
            </a:r>
            <a:endParaRPr lang="en-US" sz="1200"/>
          </a:p>
        </p:txBody>
      </p:sp>
      <p:sp>
        <p:nvSpPr>
          <p:cNvPr id="3" name="TextBox 2">
            <a:extLst>
              <a:ext uri="{FF2B5EF4-FFF2-40B4-BE49-F238E27FC236}">
                <a16:creationId xmlns:a16="http://schemas.microsoft.com/office/drawing/2014/main" id="{E833017E-9A24-1293-172A-A9CC0AA79E34}"/>
              </a:ext>
            </a:extLst>
          </p:cNvPr>
          <p:cNvSpPr txBox="1"/>
          <p:nvPr/>
        </p:nvSpPr>
        <p:spPr>
          <a:xfrm>
            <a:off x="497187" y="1992092"/>
            <a:ext cx="2695593" cy="2715068"/>
          </a:xfrm>
          <a:prstGeom prst="rect">
            <a:avLst/>
          </a:prstGeom>
          <a:solidFill>
            <a:schemeClr val="bg1">
              <a:lumMod val="95000"/>
            </a:schemeClr>
          </a:solidFill>
        </p:spPr>
        <p:txBody>
          <a:bodyPr wrap="square" rtlCol="0" anchor="ctr">
            <a:noAutofit/>
          </a:bodyPr>
          <a:lstStyle/>
          <a:p>
            <a:pPr algn="ctr"/>
            <a:r>
              <a:rPr lang="en-US" altLang="zh-CN" sz="1200" b="1">
                <a:solidFill>
                  <a:srgbClr val="A40101"/>
                </a:solidFill>
              </a:rPr>
              <a:t>Variance Ratio Test</a:t>
            </a:r>
          </a:p>
          <a:p>
            <a:pPr marL="285750" indent="-285750" algn="just">
              <a:buFont typeface="Arial" panose="020B0604020202020204" pitchFamily="34" charset="0"/>
              <a:buChar char="•"/>
            </a:pPr>
            <a:r>
              <a:rPr lang="en-US" altLang="zh-CN" sz="1200" b="1"/>
              <a:t>Assumption</a:t>
            </a:r>
            <a:r>
              <a:rPr lang="zh-CN" altLang="en-US" sz="1200" b="1"/>
              <a:t>：</a:t>
            </a:r>
            <a:r>
              <a:rPr lang="en-GB" sz="1200"/>
              <a:t>linear relations in observation interval regarding the variance of increments </a:t>
            </a:r>
            <a:r>
              <a:rPr lang="en-US" sz="1200"/>
              <a:t>of</a:t>
            </a:r>
            <a:r>
              <a:rPr lang="zh-CN" altLang="en-US" sz="1200"/>
              <a:t> </a:t>
            </a:r>
            <a:r>
              <a:rPr lang="en-US" altLang="zh-CN" sz="1200"/>
              <a:t>random</a:t>
            </a:r>
            <a:r>
              <a:rPr lang="zh-CN" altLang="en-US" sz="1200"/>
              <a:t> </a:t>
            </a:r>
            <a:r>
              <a:rPr lang="en-US" altLang="zh-CN" sz="1200"/>
              <a:t>walk</a:t>
            </a:r>
            <a:r>
              <a:rPr lang="en-GB" sz="1200"/>
              <a:t>.  If the value of VR (q) is equal to 1, the null hypothesis will be accepted which means the time series data is a random walk.</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US" altLang="zh-CN" sz="1200" b="1"/>
              <a:t>Test:</a:t>
            </a:r>
            <a:r>
              <a:rPr lang="zh-CN" altLang="en-US" sz="1200" b="1"/>
              <a:t>  </a:t>
            </a:r>
            <a:r>
              <a:rPr lang="en-GB" sz="1200"/>
              <a:t>If the value of VR(q) is equal to 1, the null hypothesis will be accepted which means the time series data is a random walk.</a:t>
            </a:r>
          </a:p>
        </p:txBody>
      </p:sp>
      <p:sp>
        <p:nvSpPr>
          <p:cNvPr id="7" name="TextBox 6">
            <a:extLst>
              <a:ext uri="{FF2B5EF4-FFF2-40B4-BE49-F238E27FC236}">
                <a16:creationId xmlns:a16="http://schemas.microsoft.com/office/drawing/2014/main" id="{CF545F79-784A-721E-6F4B-4A9EAE6D245A}"/>
              </a:ext>
            </a:extLst>
          </p:cNvPr>
          <p:cNvSpPr txBox="1"/>
          <p:nvPr/>
        </p:nvSpPr>
        <p:spPr>
          <a:xfrm>
            <a:off x="3627034" y="4060829"/>
            <a:ext cx="4913099" cy="646331"/>
          </a:xfrm>
          <a:prstGeom prst="rect">
            <a:avLst/>
          </a:prstGeom>
          <a:noFill/>
        </p:spPr>
        <p:txBody>
          <a:bodyPr wrap="square">
            <a:spAutoFit/>
          </a:bodyPr>
          <a:lstStyle>
            <a:defPPr>
              <a:defRPr lang="de-DE"/>
            </a:defPPr>
            <a:lvl1pPr>
              <a:defRPr sz="1200">
                <a:solidFill>
                  <a:prstClr val="black"/>
                </a:solidFill>
                <a:latin typeface="Calibri" panose="020F0502020204030204"/>
              </a:defRPr>
            </a:lvl1pPr>
          </a:lstStyle>
          <a:p>
            <a:r>
              <a:rPr lang="en-GB"/>
              <a:t>If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variance ratio</a:t>
            </a:r>
            <a:r>
              <a:rPr lang="en-GB"/>
              <a:t> is larger than 1, the market tends to be trending;</a:t>
            </a:r>
          </a:p>
          <a:p>
            <a:r>
              <a:rPr lang="en-GB"/>
              <a:t>If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variance ratio</a:t>
            </a:r>
            <a:r>
              <a:rPr lang="en-GB"/>
              <a:t> is smaller than 1, the market tends to be mean-reverting.</a:t>
            </a:r>
          </a:p>
          <a:p>
            <a:endParaRPr lang="en-GB"/>
          </a:p>
        </p:txBody>
      </p:sp>
      <p:sp>
        <p:nvSpPr>
          <p:cNvPr id="5" name="Rectangle 3" descr="Textplatzhalter 3">
            <a:extLst>
              <a:ext uri="{FF2B5EF4-FFF2-40B4-BE49-F238E27FC236}">
                <a16:creationId xmlns:a16="http://schemas.microsoft.com/office/drawing/2014/main" id="{C8736374-CFE6-3BB5-AF11-70762C97C9B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70674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18</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Results</a:t>
            </a:r>
            <a:endParaRPr lang="en-US">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229812" y="2739206"/>
            <a:ext cx="2568596" cy="2045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GB" altLang="zh-CN" sz="1200">
                <a:solidFill>
                  <a:schemeClr val="tx1"/>
                </a:solidFill>
                <a:ea typeface="等线"/>
              </a:rPr>
              <a:t>When </a:t>
            </a:r>
            <a:r>
              <a:rPr lang="en-GB" altLang="zh-CN" sz="1200" err="1">
                <a:solidFill>
                  <a:schemeClr val="tx1"/>
                </a:solidFill>
                <a:ea typeface="等线"/>
              </a:rPr>
              <a:t>Chow_Denning_P_value</a:t>
            </a:r>
            <a:r>
              <a:rPr lang="en-GB" altLang="zh-CN" sz="1200">
                <a:solidFill>
                  <a:schemeClr val="tx1"/>
                </a:solidFill>
                <a:ea typeface="等线"/>
              </a:rPr>
              <a:t>=5%.</a:t>
            </a:r>
          </a:p>
          <a:p>
            <a:pPr algn="just"/>
            <a:endParaRPr lang="en-GB" altLang="zh-CN" sz="1200">
              <a:solidFill>
                <a:schemeClr val="tx1"/>
              </a:solidFill>
              <a:ea typeface="等线"/>
              <a:cs typeface="Calibri"/>
            </a:endParaRPr>
          </a:p>
          <a:p>
            <a:pPr marL="171450" indent="-171450" algn="just">
              <a:buFont typeface="Arial" panose="020B0604020202020204" pitchFamily="34" charset="0"/>
              <a:buChar char="•"/>
            </a:pPr>
            <a:r>
              <a:rPr lang="en-GB" altLang="zh-CN" sz="1200">
                <a:solidFill>
                  <a:schemeClr val="tx1"/>
                </a:solidFill>
                <a:ea typeface="等线"/>
              </a:rPr>
              <a:t>US:  S&amp;P500 index is efficient </a:t>
            </a:r>
            <a:r>
              <a:rPr lang="en-US" altLang="zh-CN" sz="1200">
                <a:solidFill>
                  <a:schemeClr val="tx1"/>
                </a:solidFill>
                <a:ea typeface="等线"/>
              </a:rPr>
              <a:t>in first period but be less efficient in second period </a:t>
            </a:r>
            <a:r>
              <a:rPr lang="en-GB" altLang="zh-CN" sz="1200">
                <a:solidFill>
                  <a:schemeClr val="tx1"/>
                </a:solidFill>
                <a:ea typeface="等线"/>
              </a:rPr>
              <a:t>, </a:t>
            </a:r>
            <a:r>
              <a:rPr lang="en-US" sz="1200">
                <a:solidFill>
                  <a:schemeClr val="tx1"/>
                </a:solidFill>
              </a:rPr>
              <a:t>returns always have </a:t>
            </a:r>
            <a:r>
              <a:rPr lang="en-GB" altLang="zh-CN" sz="1200">
                <a:solidFill>
                  <a:schemeClr val="tx1"/>
                </a:solidFill>
                <a:ea typeface="等线"/>
              </a:rPr>
              <a:t>a mean-reverting trend.</a:t>
            </a:r>
            <a:endParaRPr lang="en-GB" altLang="zh-CN" sz="1200">
              <a:solidFill>
                <a:schemeClr val="tx1"/>
              </a:solidFill>
              <a:ea typeface="等线"/>
              <a:cs typeface="Calibri"/>
            </a:endParaRPr>
          </a:p>
          <a:p>
            <a:pPr marL="171450" indent="-171450" algn="just">
              <a:buFont typeface="Arial" panose="020B0604020202020204" pitchFamily="34" charset="0"/>
              <a:buChar char="•"/>
            </a:pPr>
            <a:endParaRPr lang="en-GB" altLang="zh-CN" sz="1200">
              <a:solidFill>
                <a:schemeClr val="tx1"/>
              </a:solidFill>
            </a:endParaRPr>
          </a:p>
          <a:p>
            <a:pPr marL="171450" indent="-171450" algn="just">
              <a:buFont typeface="Arial" panose="020B0604020202020204" pitchFamily="34" charset="0"/>
              <a:buChar char="•"/>
            </a:pPr>
            <a:r>
              <a:rPr lang="en-GB" altLang="zh-CN" sz="1200">
                <a:solidFill>
                  <a:schemeClr val="tx1"/>
                </a:solidFill>
                <a:ea typeface="等线"/>
              </a:rPr>
              <a:t>India: Nifty-50 index is efficient in both period.</a:t>
            </a:r>
            <a:endParaRPr lang="en-GB" altLang="zh-CN" sz="1200">
              <a:solidFill>
                <a:schemeClr val="tx1"/>
              </a:solidFill>
              <a:ea typeface="等线"/>
              <a:cs typeface="Calibri"/>
            </a:endParaRPr>
          </a:p>
        </p:txBody>
      </p:sp>
      <p:grpSp>
        <p:nvGrpSpPr>
          <p:cNvPr id="17" name="Group 16">
            <a:extLst>
              <a:ext uri="{FF2B5EF4-FFF2-40B4-BE49-F238E27FC236}">
                <a16:creationId xmlns:a16="http://schemas.microsoft.com/office/drawing/2014/main" id="{22A9A5A8-B4EB-26A6-227D-442862D1960B}"/>
              </a:ext>
            </a:extLst>
          </p:cNvPr>
          <p:cNvGrpSpPr/>
          <p:nvPr/>
        </p:nvGrpSpPr>
        <p:grpSpPr>
          <a:xfrm>
            <a:off x="2136321" y="865920"/>
            <a:ext cx="2098491" cy="76200"/>
            <a:chOff x="740109" y="2645672"/>
            <a:chExt cx="2895600" cy="76200"/>
          </a:xfrm>
        </p:grpSpPr>
        <p:cxnSp>
          <p:nvCxnSpPr>
            <p:cNvPr id="18" name="Straight Connector 17">
              <a:extLst>
                <a:ext uri="{FF2B5EF4-FFF2-40B4-BE49-F238E27FC236}">
                  <a16:creationId xmlns:a16="http://schemas.microsoft.com/office/drawing/2014/main" id="{E3763920-B950-9AE4-32DE-85E8025CF517}"/>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7B11372-AE92-560B-A1B5-346DEB09D38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 name="Oval 19">
              <a:extLst>
                <a:ext uri="{FF2B5EF4-FFF2-40B4-BE49-F238E27FC236}">
                  <a16:creationId xmlns:a16="http://schemas.microsoft.com/office/drawing/2014/main" id="{2CC394A7-2EC8-882B-D188-EA457E7CF8A7}"/>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1" name="Arrow: Chevron 20">
            <a:extLst>
              <a:ext uri="{FF2B5EF4-FFF2-40B4-BE49-F238E27FC236}">
                <a16:creationId xmlns:a16="http://schemas.microsoft.com/office/drawing/2014/main" id="{5E1FFD25-DF4C-4775-49C9-AAD1E5EC5519}"/>
              </a:ext>
            </a:extLst>
          </p:cNvPr>
          <p:cNvSpPr/>
          <p:nvPr/>
        </p:nvSpPr>
        <p:spPr>
          <a:xfrm>
            <a:off x="2211977" y="739410"/>
            <a:ext cx="1904368" cy="302248"/>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rPr>
              <a:t>Variance Ratio Test</a:t>
            </a:r>
          </a:p>
        </p:txBody>
      </p:sp>
      <p:graphicFrame>
        <p:nvGraphicFramePr>
          <p:cNvPr id="22" name="Table 21">
            <a:extLst>
              <a:ext uri="{FF2B5EF4-FFF2-40B4-BE49-F238E27FC236}">
                <a16:creationId xmlns:a16="http://schemas.microsoft.com/office/drawing/2014/main" id="{3B950DB3-BE8C-35C9-A4A1-C9D71BAEA63B}"/>
              </a:ext>
            </a:extLst>
          </p:cNvPr>
          <p:cNvGraphicFramePr>
            <a:graphicFrameLocks noGrp="1"/>
          </p:cNvGraphicFramePr>
          <p:nvPr>
            <p:extLst>
              <p:ext uri="{D42A27DB-BD31-4B8C-83A1-F6EECF244321}">
                <p14:modId xmlns:p14="http://schemas.microsoft.com/office/powerpoint/2010/main" val="1666963782"/>
              </p:ext>
            </p:extLst>
          </p:nvPr>
        </p:nvGraphicFramePr>
        <p:xfrm>
          <a:off x="385577" y="1281858"/>
          <a:ext cx="8503200" cy="1304264"/>
        </p:xfrm>
        <a:graphic>
          <a:graphicData uri="http://schemas.openxmlformats.org/drawingml/2006/table">
            <a:tbl>
              <a:tblPr/>
              <a:tblGrid>
                <a:gridCol w="1089664">
                  <a:extLst>
                    <a:ext uri="{9D8B030D-6E8A-4147-A177-3AD203B41FA5}">
                      <a16:colId xmlns:a16="http://schemas.microsoft.com/office/drawing/2014/main" val="3602855498"/>
                    </a:ext>
                  </a:extLst>
                </a:gridCol>
                <a:gridCol w="1208189">
                  <a:extLst>
                    <a:ext uri="{9D8B030D-6E8A-4147-A177-3AD203B41FA5}">
                      <a16:colId xmlns:a16="http://schemas.microsoft.com/office/drawing/2014/main" val="3052582210"/>
                    </a:ext>
                  </a:extLst>
                </a:gridCol>
                <a:gridCol w="1835222">
                  <a:extLst>
                    <a:ext uri="{9D8B030D-6E8A-4147-A177-3AD203B41FA5}">
                      <a16:colId xmlns:a16="http://schemas.microsoft.com/office/drawing/2014/main" val="206267455"/>
                    </a:ext>
                  </a:extLst>
                </a:gridCol>
                <a:gridCol w="1089664">
                  <a:extLst>
                    <a:ext uri="{9D8B030D-6E8A-4147-A177-3AD203B41FA5}">
                      <a16:colId xmlns:a16="http://schemas.microsoft.com/office/drawing/2014/main" val="4212342555"/>
                    </a:ext>
                  </a:extLst>
                </a:gridCol>
                <a:gridCol w="1089664">
                  <a:extLst>
                    <a:ext uri="{9D8B030D-6E8A-4147-A177-3AD203B41FA5}">
                      <a16:colId xmlns:a16="http://schemas.microsoft.com/office/drawing/2014/main" val="1024924978"/>
                    </a:ext>
                  </a:extLst>
                </a:gridCol>
                <a:gridCol w="2190797">
                  <a:extLst>
                    <a:ext uri="{9D8B030D-6E8A-4147-A177-3AD203B41FA5}">
                      <a16:colId xmlns:a16="http://schemas.microsoft.com/office/drawing/2014/main" val="1132105111"/>
                    </a:ext>
                  </a:extLst>
                </a:gridCol>
              </a:tblGrid>
              <a:tr h="258270">
                <a:tc>
                  <a:txBody>
                    <a:bodyPr/>
                    <a:lstStyle/>
                    <a:p>
                      <a:pPr algn="ctr" fontAlgn="ctr"/>
                      <a:r>
                        <a:rPr lang="en-US" sz="1100" b="1" i="0" u="none" strike="noStrike">
                          <a:solidFill>
                            <a:srgbClr val="000000"/>
                          </a:solidFill>
                          <a:effectLst/>
                          <a:latin typeface="Calibri"/>
                        </a:rPr>
                        <a:t>Period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Market Index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err="1">
                          <a:solidFill>
                            <a:srgbClr val="000000"/>
                          </a:solidFill>
                          <a:effectLst/>
                          <a:latin typeface="Calibri" panose="020F0502020204030204" pitchFamily="34" charset="0"/>
                        </a:rPr>
                        <a:t>Chow_Denning_P_value</a:t>
                      </a:r>
                      <a:endParaRPr lang="en-U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Max_Z_stat</a:t>
                      </a:r>
                      <a:endParaRPr lang="en-US" sz="1100" b="1" i="0" u="none" strike="noStrike" err="1">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err="1">
                          <a:solidFill>
                            <a:srgbClr val="000000"/>
                          </a:solidFill>
                          <a:effectLst/>
                          <a:latin typeface="Calibri" panose="020F0502020204030204" pitchFamily="34" charset="0"/>
                        </a:rPr>
                        <a:t>P_value</a:t>
                      </a:r>
                      <a:endParaRPr lang="en-U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Market Efficiency</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823148239"/>
                  </a:ext>
                </a:extLst>
              </a:tr>
              <a:tr h="258270">
                <a:tc rowSpan="2">
                  <a:txBody>
                    <a:bodyPr/>
                    <a:lstStyle/>
                    <a:p>
                      <a:pPr algn="ctr" fontAlgn="ctr"/>
                      <a:r>
                        <a:rPr lang="en-US" sz="1100" b="0" i="0" u="none" strike="noStrike">
                          <a:solidFill>
                            <a:srgbClr val="000000"/>
                          </a:solidFill>
                          <a:effectLst/>
                          <a:latin typeface="Calibri"/>
                        </a:rPr>
                        <a:t>2011-01-01 — 2015-12-31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US: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0.29684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-2.7718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0.00557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804748498"/>
                  </a:ext>
                </a:extLst>
              </a:tr>
              <a:tr h="258270">
                <a:tc vMerge="1">
                  <a:txBody>
                    <a:bodyPr/>
                    <a:lstStyle/>
                    <a:p>
                      <a:endParaRPr lang="en-US"/>
                    </a:p>
                  </a:txBody>
                  <a:tcPr/>
                </a:tc>
                <a:tc>
                  <a:txBody>
                    <a:bodyPr/>
                    <a:lstStyle/>
                    <a:p>
                      <a:pPr algn="ctr" fontAlgn="ctr"/>
                      <a:r>
                        <a:rPr lang="en-US" sz="1100" b="0" i="0" u="none" strike="noStrike">
                          <a:solidFill>
                            <a:srgbClr val="000000"/>
                          </a:solidFill>
                          <a:effectLst/>
                          <a:latin typeface="Calibri"/>
                        </a:rPr>
                        <a:t> India :  Nifty-50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0.08377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3.1972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0.00139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653879885"/>
                  </a:ext>
                </a:extLst>
              </a:tr>
              <a:tr h="258270">
                <a:tc rowSpan="2">
                  <a:txBody>
                    <a:bodyPr/>
                    <a:lstStyle/>
                    <a:p>
                      <a:pPr algn="ctr" fontAlgn="ctr"/>
                      <a:r>
                        <a:rPr lang="en-US" sz="1100" b="0" i="0" u="none" strike="noStrike">
                          <a:solidFill>
                            <a:srgbClr val="000000"/>
                          </a:solidFill>
                          <a:effectLst/>
                          <a:latin typeface="Calibri"/>
                        </a:rPr>
                        <a:t>2018-01-01  — 2022-12-31</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US: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1.00E-08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-6.3961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1.59E-10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Inefficient(mean-reverting)</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900316797"/>
                  </a:ext>
                </a:extLst>
              </a:tr>
              <a:tr h="271184">
                <a:tc vMerge="1">
                  <a:txBody>
                    <a:bodyPr/>
                    <a:lstStyle/>
                    <a:p>
                      <a:endParaRPr lang="en-US"/>
                    </a:p>
                  </a:txBody>
                  <a:tcPr/>
                </a:tc>
                <a:tc>
                  <a:txBody>
                    <a:bodyPr/>
                    <a:lstStyle/>
                    <a:p>
                      <a:pPr algn="ctr" fontAlgn="ctr"/>
                      <a:r>
                        <a:rPr lang="en-US" sz="1100" b="0" i="0" u="none" strike="noStrike">
                          <a:solidFill>
                            <a:srgbClr val="000000"/>
                          </a:solidFill>
                          <a:effectLst/>
                          <a:latin typeface="Calibri"/>
                        </a:rPr>
                        <a:t> India :  Nifty-50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0.99398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-1.7627</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0.07795</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90045821"/>
                  </a:ext>
                </a:extLst>
              </a:tr>
            </a:tbl>
          </a:graphicData>
        </a:graphic>
      </p:graphicFrame>
      <p:sp>
        <p:nvSpPr>
          <p:cNvPr id="23" name="Rectangle 22">
            <a:extLst>
              <a:ext uri="{FF2B5EF4-FFF2-40B4-BE49-F238E27FC236}">
                <a16:creationId xmlns:a16="http://schemas.microsoft.com/office/drawing/2014/main" id="{3CADAA51-33D3-680A-84CE-F42C0A033A94}"/>
              </a:ext>
            </a:extLst>
          </p:cNvPr>
          <p:cNvSpPr/>
          <p:nvPr/>
        </p:nvSpPr>
        <p:spPr>
          <a:xfrm>
            <a:off x="4601243" y="1214805"/>
            <a:ext cx="862642" cy="144091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pic>
        <p:nvPicPr>
          <p:cNvPr id="25" name="Picture 24">
            <a:extLst>
              <a:ext uri="{FF2B5EF4-FFF2-40B4-BE49-F238E27FC236}">
                <a16:creationId xmlns:a16="http://schemas.microsoft.com/office/drawing/2014/main" id="{A168463C-E3ED-F445-3110-A5C327DFC8CA}"/>
              </a:ext>
            </a:extLst>
          </p:cNvPr>
          <p:cNvPicPr>
            <a:picLocks noChangeAspect="1"/>
          </p:cNvPicPr>
          <p:nvPr/>
        </p:nvPicPr>
        <p:blipFill>
          <a:blip r:embed="rId3"/>
          <a:stretch>
            <a:fillRect/>
          </a:stretch>
        </p:blipFill>
        <p:spPr>
          <a:xfrm>
            <a:off x="2806832" y="2696083"/>
            <a:ext cx="3149964" cy="2339973"/>
          </a:xfrm>
          <a:prstGeom prst="rect">
            <a:avLst/>
          </a:prstGeom>
        </p:spPr>
      </p:pic>
      <p:pic>
        <p:nvPicPr>
          <p:cNvPr id="27" name="Picture 26">
            <a:extLst>
              <a:ext uri="{FF2B5EF4-FFF2-40B4-BE49-F238E27FC236}">
                <a16:creationId xmlns:a16="http://schemas.microsoft.com/office/drawing/2014/main" id="{301BD3E6-5E47-C55A-7B6C-AC546299713A}"/>
              </a:ext>
            </a:extLst>
          </p:cNvPr>
          <p:cNvPicPr>
            <a:picLocks noChangeAspect="1"/>
          </p:cNvPicPr>
          <p:nvPr/>
        </p:nvPicPr>
        <p:blipFill>
          <a:blip r:embed="rId4"/>
          <a:stretch>
            <a:fillRect/>
          </a:stretch>
        </p:blipFill>
        <p:spPr>
          <a:xfrm>
            <a:off x="5954903" y="2696083"/>
            <a:ext cx="3067635" cy="2376547"/>
          </a:xfrm>
          <a:prstGeom prst="rect">
            <a:avLst/>
          </a:prstGeom>
        </p:spPr>
      </p:pic>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8618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4175" y="673161"/>
            <a:ext cx="8431331" cy="819719"/>
          </a:xfrm>
        </p:spPr>
        <p:txBody>
          <a:bodyPr anchor="t"/>
          <a:lstStyle/>
          <a:p>
            <a:r>
              <a:rPr lang="en-US" altLang="zh-CN">
                <a:latin typeface="Calibri (body)"/>
              </a:rPr>
              <a:t>SARIMA | INTRODUCTION</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Rectangle 1">
            <a:extLst>
              <a:ext uri="{FF2B5EF4-FFF2-40B4-BE49-F238E27FC236}">
                <a16:creationId xmlns:a16="http://schemas.microsoft.com/office/drawing/2014/main" id="{8AADAB50-F7D1-DF91-FDBA-0EE6B2479616}"/>
              </a:ext>
            </a:extLst>
          </p:cNvPr>
          <p:cNvSpPr>
            <a:spLocks/>
          </p:cNvSpPr>
          <p:nvPr/>
        </p:nvSpPr>
        <p:spPr bwMode="auto">
          <a:xfrm>
            <a:off x="384175" y="1808486"/>
            <a:ext cx="3907158" cy="3108543"/>
          </a:xfrm>
          <a:prstGeom prst="rect">
            <a:avLst/>
          </a:prstGeom>
          <a:gradFill rotWithShape="0">
            <a:gsLst>
              <a:gs pos="0">
                <a:srgbClr val="BCBCBC"/>
              </a:gs>
              <a:gs pos="100000">
                <a:srgbClr val="D2D2D2"/>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600">
              <a:solidFill>
                <a:srgbClr val="848484"/>
              </a:solidFill>
            </a:endParaRPr>
          </a:p>
        </p:txBody>
      </p:sp>
      <p:sp>
        <p:nvSpPr>
          <p:cNvPr id="8" name="Text Box 5">
            <a:extLst>
              <a:ext uri="{FF2B5EF4-FFF2-40B4-BE49-F238E27FC236}">
                <a16:creationId xmlns:a16="http://schemas.microsoft.com/office/drawing/2014/main" id="{201C1E3E-977D-D82D-758E-AE81C35FB683}"/>
              </a:ext>
            </a:extLst>
          </p:cNvPr>
          <p:cNvSpPr txBox="1">
            <a:spLocks/>
          </p:cNvSpPr>
          <p:nvPr/>
        </p:nvSpPr>
        <p:spPr bwMode="auto">
          <a:xfrm>
            <a:off x="347187" y="1788216"/>
            <a:ext cx="4011454" cy="3108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marL="47625" indent="-4762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285750" indent="-285750" algn="l">
              <a:buFont typeface="Arial" panose="020B0604020202020204" pitchFamily="34" charset="0"/>
              <a:buChar char="•"/>
            </a:pPr>
            <a:r>
              <a:rPr lang="en-US" sz="1400" b="0" i="0">
                <a:solidFill>
                  <a:srgbClr val="24292F"/>
                </a:solidFill>
                <a:effectLst/>
                <a:latin typeface="-apple-system"/>
              </a:rPr>
              <a:t>Autoregression (AR): This component models the relationship between an observation and a number of lagged observations.</a:t>
            </a:r>
          </a:p>
          <a:p>
            <a:pPr marL="285750" indent="-285750" algn="l">
              <a:buFont typeface="Arial" panose="020B0604020202020204" pitchFamily="34" charset="0"/>
              <a:buChar char="•"/>
            </a:pPr>
            <a:r>
              <a:rPr lang="en-US" sz="1400" b="0" i="0">
                <a:solidFill>
                  <a:srgbClr val="24292F"/>
                </a:solidFill>
                <a:effectLst/>
                <a:latin typeface="-apple-system"/>
              </a:rPr>
              <a:t>Moving Average (MA): This component models the relationship between an observation and a number of lagged forecast errors.</a:t>
            </a:r>
          </a:p>
          <a:p>
            <a:pPr marL="285750" indent="-285750" algn="l">
              <a:buFont typeface="Arial" panose="020B0604020202020204" pitchFamily="34" charset="0"/>
              <a:buChar char="•"/>
            </a:pPr>
            <a:r>
              <a:rPr lang="en-US" sz="1400" b="0" i="0">
                <a:solidFill>
                  <a:srgbClr val="24292F"/>
                </a:solidFill>
                <a:effectLst/>
                <a:latin typeface="-apple-system"/>
              </a:rPr>
              <a:t>Integration (I): This component models the difference between observations at two different points in time, helps to stabilize the mean of the time series.</a:t>
            </a:r>
          </a:p>
          <a:p>
            <a:pPr marL="285750" indent="-285750">
              <a:buFont typeface="Arial" panose="020B0604020202020204" pitchFamily="34" charset="0"/>
              <a:buChar char="•"/>
            </a:pPr>
            <a:r>
              <a:rPr lang="en-US" sz="1400" b="0" i="0">
                <a:solidFill>
                  <a:srgbClr val="24292F"/>
                </a:solidFill>
                <a:effectLst/>
                <a:latin typeface="-apple-system"/>
              </a:rPr>
              <a:t>Seasonality (S): The seasonal component includes the same three components as the non-seasonal component (AR, MA, and I), but with additional parameters to model the seasonal patterns.</a:t>
            </a:r>
          </a:p>
        </p:txBody>
      </p:sp>
      <p:sp>
        <p:nvSpPr>
          <p:cNvPr id="9" name="Text Box 6">
            <a:extLst>
              <a:ext uri="{FF2B5EF4-FFF2-40B4-BE49-F238E27FC236}">
                <a16:creationId xmlns:a16="http://schemas.microsoft.com/office/drawing/2014/main" id="{DC0BCF88-CDA8-6C76-822D-0AA722D5CBC7}"/>
              </a:ext>
            </a:extLst>
          </p:cNvPr>
          <p:cNvSpPr txBox="1">
            <a:spLocks/>
          </p:cNvSpPr>
          <p:nvPr/>
        </p:nvSpPr>
        <p:spPr bwMode="auto">
          <a:xfrm>
            <a:off x="499586" y="1136819"/>
            <a:ext cx="448632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Bef>
                <a:spcPts val="1000"/>
              </a:spcBef>
            </a:pPr>
            <a:r>
              <a:rPr lang="en-US" altLang="en-US" sz="1600" i="1" u="sng">
                <a:solidFill>
                  <a:srgbClr val="535353"/>
                </a:solidFill>
              </a:rPr>
              <a:t>Seasonal Auto Regressive Integrated Moving Average</a:t>
            </a:r>
          </a:p>
        </p:txBody>
      </p:sp>
      <p:grpSp>
        <p:nvGrpSpPr>
          <p:cNvPr id="30" name="Group 29">
            <a:extLst>
              <a:ext uri="{FF2B5EF4-FFF2-40B4-BE49-F238E27FC236}">
                <a16:creationId xmlns:a16="http://schemas.microsoft.com/office/drawing/2014/main" id="{6D2CAC8D-03E0-FB61-6E28-DE5EFF8687DD}"/>
              </a:ext>
            </a:extLst>
          </p:cNvPr>
          <p:cNvGrpSpPr/>
          <p:nvPr/>
        </p:nvGrpSpPr>
        <p:grpSpPr>
          <a:xfrm>
            <a:off x="5414930" y="1412952"/>
            <a:ext cx="2972953" cy="3483807"/>
            <a:chOff x="5614787" y="1398557"/>
            <a:chExt cx="2972953" cy="3483807"/>
          </a:xfrm>
        </p:grpSpPr>
        <p:grpSp>
          <p:nvGrpSpPr>
            <p:cNvPr id="27" name="Group 26">
              <a:extLst>
                <a:ext uri="{FF2B5EF4-FFF2-40B4-BE49-F238E27FC236}">
                  <a16:creationId xmlns:a16="http://schemas.microsoft.com/office/drawing/2014/main" id="{CFE89FD7-6085-9EF1-EF02-C71D5AA987D7}"/>
                </a:ext>
              </a:extLst>
            </p:cNvPr>
            <p:cNvGrpSpPr/>
            <p:nvPr/>
          </p:nvGrpSpPr>
          <p:grpSpPr>
            <a:xfrm>
              <a:off x="6309360" y="1398557"/>
              <a:ext cx="2278380" cy="3483807"/>
              <a:chOff x="5623560" y="1497591"/>
              <a:chExt cx="2278380" cy="3483807"/>
            </a:xfrm>
          </p:grpSpPr>
          <p:sp>
            <p:nvSpPr>
              <p:cNvPr id="11" name="Rectangle: Rounded Corners 10">
                <a:extLst>
                  <a:ext uri="{FF2B5EF4-FFF2-40B4-BE49-F238E27FC236}">
                    <a16:creationId xmlns:a16="http://schemas.microsoft.com/office/drawing/2014/main" id="{6E7EF3D6-A0BC-E425-689A-14EF5A0825C3}"/>
                  </a:ext>
                </a:extLst>
              </p:cNvPr>
              <p:cNvSpPr/>
              <p:nvPr/>
            </p:nvSpPr>
            <p:spPr>
              <a:xfrm>
                <a:off x="5623560" y="1497591"/>
                <a:ext cx="2278380" cy="47174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Pre-processing</a:t>
                </a:r>
              </a:p>
            </p:txBody>
          </p:sp>
          <p:sp>
            <p:nvSpPr>
              <p:cNvPr id="12" name="Rectangle: Rounded Corners 11">
                <a:extLst>
                  <a:ext uri="{FF2B5EF4-FFF2-40B4-BE49-F238E27FC236}">
                    <a16:creationId xmlns:a16="http://schemas.microsoft.com/office/drawing/2014/main" id="{F09CB8A4-2F81-ECBC-C201-2836437C8052}"/>
                  </a:ext>
                </a:extLst>
              </p:cNvPr>
              <p:cNvSpPr/>
              <p:nvPr/>
            </p:nvSpPr>
            <p:spPr>
              <a:xfrm>
                <a:off x="5623560" y="2100003"/>
                <a:ext cx="2278380" cy="47174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Decompose Data</a:t>
                </a:r>
              </a:p>
            </p:txBody>
          </p:sp>
          <p:sp>
            <p:nvSpPr>
              <p:cNvPr id="13" name="Rectangle: Rounded Corners 12">
                <a:extLst>
                  <a:ext uri="{FF2B5EF4-FFF2-40B4-BE49-F238E27FC236}">
                    <a16:creationId xmlns:a16="http://schemas.microsoft.com/office/drawing/2014/main" id="{EB0CABB4-1248-6B6F-878F-DEE2504CDACE}"/>
                  </a:ext>
                </a:extLst>
              </p:cNvPr>
              <p:cNvSpPr/>
              <p:nvPr/>
            </p:nvSpPr>
            <p:spPr>
              <a:xfrm>
                <a:off x="5623560" y="2702415"/>
                <a:ext cx="2278380" cy="4717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Stationary</a:t>
                </a:r>
              </a:p>
            </p:txBody>
          </p:sp>
          <p:sp>
            <p:nvSpPr>
              <p:cNvPr id="14" name="Rectangle: Rounded Corners 13">
                <a:extLst>
                  <a:ext uri="{FF2B5EF4-FFF2-40B4-BE49-F238E27FC236}">
                    <a16:creationId xmlns:a16="http://schemas.microsoft.com/office/drawing/2014/main" id="{9299D39F-C89D-8108-CFD7-69BB8B55FF00}"/>
                  </a:ext>
                </a:extLst>
              </p:cNvPr>
              <p:cNvSpPr/>
              <p:nvPr/>
            </p:nvSpPr>
            <p:spPr>
              <a:xfrm>
                <a:off x="5623560" y="3304827"/>
                <a:ext cx="2278380" cy="4717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Autocorrelation, Model order</a:t>
                </a:r>
              </a:p>
            </p:txBody>
          </p:sp>
          <p:sp>
            <p:nvSpPr>
              <p:cNvPr id="15" name="Rectangle: Rounded Corners 14">
                <a:extLst>
                  <a:ext uri="{FF2B5EF4-FFF2-40B4-BE49-F238E27FC236}">
                    <a16:creationId xmlns:a16="http://schemas.microsoft.com/office/drawing/2014/main" id="{01F3698D-4B88-6B3C-8298-5335A3D3A469}"/>
                  </a:ext>
                </a:extLst>
              </p:cNvPr>
              <p:cNvSpPr/>
              <p:nvPr/>
            </p:nvSpPr>
            <p:spPr>
              <a:xfrm>
                <a:off x="5623560" y="3907239"/>
                <a:ext cx="2278380" cy="47174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Fit SARIMA / ARIMA model</a:t>
                </a:r>
              </a:p>
            </p:txBody>
          </p:sp>
          <p:sp>
            <p:nvSpPr>
              <p:cNvPr id="16" name="Rectangle: Rounded Corners 15">
                <a:extLst>
                  <a:ext uri="{FF2B5EF4-FFF2-40B4-BE49-F238E27FC236}">
                    <a16:creationId xmlns:a16="http://schemas.microsoft.com/office/drawing/2014/main" id="{026CDD38-3273-F612-6A3F-9AF350306D75}"/>
                  </a:ext>
                </a:extLst>
              </p:cNvPr>
              <p:cNvSpPr/>
              <p:nvPr/>
            </p:nvSpPr>
            <p:spPr>
              <a:xfrm>
                <a:off x="5623560" y="4509651"/>
                <a:ext cx="2278380" cy="47174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a:t>Evaluate and improve model</a:t>
                </a:r>
              </a:p>
            </p:txBody>
          </p:sp>
        </p:grpSp>
        <p:sp>
          <p:nvSpPr>
            <p:cNvPr id="28" name="Arrow: Down 27">
              <a:extLst>
                <a:ext uri="{FF2B5EF4-FFF2-40B4-BE49-F238E27FC236}">
                  <a16:creationId xmlns:a16="http://schemas.microsoft.com/office/drawing/2014/main" id="{E7B68E57-F004-8027-E180-24EB068080E3}"/>
                </a:ext>
              </a:extLst>
            </p:cNvPr>
            <p:cNvSpPr/>
            <p:nvPr/>
          </p:nvSpPr>
          <p:spPr>
            <a:xfrm>
              <a:off x="5614787" y="1398557"/>
              <a:ext cx="542173" cy="3483807"/>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grpSp>
      <p:sp>
        <p:nvSpPr>
          <p:cNvPr id="29" name="Text Box 6">
            <a:extLst>
              <a:ext uri="{FF2B5EF4-FFF2-40B4-BE49-F238E27FC236}">
                <a16:creationId xmlns:a16="http://schemas.microsoft.com/office/drawing/2014/main" id="{57902CD5-4C81-94D7-990B-C1EBB74A2172}"/>
              </a:ext>
            </a:extLst>
          </p:cNvPr>
          <p:cNvSpPr txBox="1">
            <a:spLocks/>
          </p:cNvSpPr>
          <p:nvPr/>
        </p:nvSpPr>
        <p:spPr bwMode="auto">
          <a:xfrm>
            <a:off x="499586" y="1447714"/>
            <a:ext cx="448632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Bef>
                <a:spcPts val="1000"/>
              </a:spcBef>
            </a:pPr>
            <a:r>
              <a:rPr lang="en-US" altLang="en-US" sz="1600" i="1" u="sng">
                <a:solidFill>
                  <a:srgbClr val="535353"/>
                </a:solidFill>
              </a:rPr>
              <a:t>Auto Regressive Integrated Moving Average</a:t>
            </a:r>
          </a:p>
        </p:txBody>
      </p:sp>
    </p:spTree>
    <p:extLst>
      <p:ext uri="{BB962C8B-B14F-4D97-AF65-F5344CB8AC3E}">
        <p14:creationId xmlns:p14="http://schemas.microsoft.com/office/powerpoint/2010/main" val="7949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Content</a:t>
            </a: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3" name="Rechteck 27">
            <a:extLst>
              <a:ext uri="{FF2B5EF4-FFF2-40B4-BE49-F238E27FC236}">
                <a16:creationId xmlns:a16="http://schemas.microsoft.com/office/drawing/2014/main" id="{702E572B-1407-0897-9155-B08E478911E9}"/>
              </a:ext>
            </a:extLst>
          </p:cNvPr>
          <p:cNvSpPr/>
          <p:nvPr/>
        </p:nvSpPr>
        <p:spPr>
          <a:xfrm>
            <a:off x="95825" y="3158080"/>
            <a:ext cx="2944501" cy="14215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cxnSp>
        <p:nvCxnSpPr>
          <p:cNvPr id="4" name="Gerade Verbindung 9">
            <a:extLst>
              <a:ext uri="{FF2B5EF4-FFF2-40B4-BE49-F238E27FC236}">
                <a16:creationId xmlns:a16="http://schemas.microsoft.com/office/drawing/2014/main" id="{BF7B453D-E26F-AAA5-1F07-F1FF6E9640EA}"/>
              </a:ext>
            </a:extLst>
          </p:cNvPr>
          <p:cNvCxnSpPr/>
          <p:nvPr/>
        </p:nvCxnSpPr>
        <p:spPr>
          <a:xfrm>
            <a:off x="349992" y="468777"/>
            <a:ext cx="2148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52">
            <a:extLst>
              <a:ext uri="{FF2B5EF4-FFF2-40B4-BE49-F238E27FC236}">
                <a16:creationId xmlns:a16="http://schemas.microsoft.com/office/drawing/2014/main" id="{456EFB20-2351-3E65-D6A3-A23C1B0F478D}"/>
              </a:ext>
            </a:extLst>
          </p:cNvPr>
          <p:cNvSpPr/>
          <p:nvPr/>
        </p:nvSpPr>
        <p:spPr>
          <a:xfrm>
            <a:off x="95825" y="1179309"/>
            <a:ext cx="2944501" cy="1906832"/>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8" name="Rechteck 17">
            <a:extLst>
              <a:ext uri="{FF2B5EF4-FFF2-40B4-BE49-F238E27FC236}">
                <a16:creationId xmlns:a16="http://schemas.microsoft.com/office/drawing/2014/main" id="{DD6AEC42-163A-4D19-A689-0750169972F2}"/>
              </a:ext>
            </a:extLst>
          </p:cNvPr>
          <p:cNvSpPr>
            <a:spLocks/>
          </p:cNvSpPr>
          <p:nvPr/>
        </p:nvSpPr>
        <p:spPr>
          <a:xfrm>
            <a:off x="6101784" y="1175743"/>
            <a:ext cx="2929391" cy="3403877"/>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10" name="Rechteck 19">
            <a:extLst>
              <a:ext uri="{FF2B5EF4-FFF2-40B4-BE49-F238E27FC236}">
                <a16:creationId xmlns:a16="http://schemas.microsoft.com/office/drawing/2014/main" id="{3DD9D3A3-2A72-38FD-DA86-E4B9794CEC36}"/>
              </a:ext>
            </a:extLst>
          </p:cNvPr>
          <p:cNvSpPr/>
          <p:nvPr/>
        </p:nvSpPr>
        <p:spPr>
          <a:xfrm>
            <a:off x="3109895" y="1179309"/>
            <a:ext cx="2921148" cy="1906832"/>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11" name="Rechteck 26">
            <a:extLst>
              <a:ext uri="{FF2B5EF4-FFF2-40B4-BE49-F238E27FC236}">
                <a16:creationId xmlns:a16="http://schemas.microsoft.com/office/drawing/2014/main" id="{42DF82E5-FF04-98EA-EFB7-B1A6C8C7959C}"/>
              </a:ext>
            </a:extLst>
          </p:cNvPr>
          <p:cNvSpPr/>
          <p:nvPr/>
        </p:nvSpPr>
        <p:spPr>
          <a:xfrm>
            <a:off x="3110435" y="3147847"/>
            <a:ext cx="2920608" cy="143177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pic>
        <p:nvPicPr>
          <p:cNvPr id="13" name="Graphic 12" descr="Lightbulb and gear outline">
            <a:extLst>
              <a:ext uri="{FF2B5EF4-FFF2-40B4-BE49-F238E27FC236}">
                <a16:creationId xmlns:a16="http://schemas.microsoft.com/office/drawing/2014/main" id="{4A01CD90-E12C-C7A7-59C2-90355E89C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177" y="1786369"/>
            <a:ext cx="1919701" cy="1919701"/>
          </a:xfrm>
          <a:prstGeom prst="rect">
            <a:avLst/>
          </a:prstGeom>
        </p:spPr>
      </p:pic>
      <p:pic>
        <p:nvPicPr>
          <p:cNvPr id="14" name="Graphic 13" descr="Circles with lines outline">
            <a:extLst>
              <a:ext uri="{FF2B5EF4-FFF2-40B4-BE49-F238E27FC236}">
                <a16:creationId xmlns:a16="http://schemas.microsoft.com/office/drawing/2014/main" id="{A622D331-9EE0-240F-8B51-ECE5484FEA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6845" y="1003428"/>
            <a:ext cx="2251462" cy="2251462"/>
          </a:xfrm>
          <a:prstGeom prst="rect">
            <a:avLst/>
          </a:prstGeom>
        </p:spPr>
      </p:pic>
      <p:pic>
        <p:nvPicPr>
          <p:cNvPr id="17" name="Graphic 16" descr="Daily calendar outline">
            <a:extLst>
              <a:ext uri="{FF2B5EF4-FFF2-40B4-BE49-F238E27FC236}">
                <a16:creationId xmlns:a16="http://schemas.microsoft.com/office/drawing/2014/main" id="{C88EAA91-F15C-6AA2-1D4B-C60DADA275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344" y="1006994"/>
            <a:ext cx="2251462" cy="2251462"/>
          </a:xfrm>
          <a:prstGeom prst="rect">
            <a:avLst/>
          </a:prstGeom>
        </p:spPr>
      </p:pic>
      <p:sp>
        <p:nvSpPr>
          <p:cNvPr id="19" name="Rechteck 52">
            <a:extLst>
              <a:ext uri="{FF2B5EF4-FFF2-40B4-BE49-F238E27FC236}">
                <a16:creationId xmlns:a16="http://schemas.microsoft.com/office/drawing/2014/main" id="{0ABFCE79-DE5F-1984-8A5E-9D73F0A6D9AF}"/>
              </a:ext>
            </a:extLst>
          </p:cNvPr>
          <p:cNvSpPr>
            <a:spLocks noGrp="1" noRot="1" noMove="1" noResize="1" noEditPoints="1" noAdjustHandles="1" noChangeArrowheads="1" noChangeShapeType="1"/>
          </p:cNvSpPr>
          <p:nvPr/>
        </p:nvSpPr>
        <p:spPr>
          <a:xfrm>
            <a:off x="95825" y="1179309"/>
            <a:ext cx="2944501" cy="1906832"/>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0" name="Rechteck 52">
            <a:extLst>
              <a:ext uri="{FF2B5EF4-FFF2-40B4-BE49-F238E27FC236}">
                <a16:creationId xmlns:a16="http://schemas.microsoft.com/office/drawing/2014/main" id="{BB7C453F-EBD5-154C-D45F-A3C4631711E9}"/>
              </a:ext>
            </a:extLst>
          </p:cNvPr>
          <p:cNvSpPr>
            <a:spLocks noGrp="1" noRot="1" noMove="1" noResize="1" noEditPoints="1" noAdjustHandles="1" noChangeArrowheads="1" noChangeShapeType="1"/>
          </p:cNvSpPr>
          <p:nvPr/>
        </p:nvSpPr>
        <p:spPr>
          <a:xfrm>
            <a:off x="3098489" y="1175743"/>
            <a:ext cx="2944501" cy="1906832"/>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2" name="Rechteck 52">
            <a:extLst>
              <a:ext uri="{FF2B5EF4-FFF2-40B4-BE49-F238E27FC236}">
                <a16:creationId xmlns:a16="http://schemas.microsoft.com/office/drawing/2014/main" id="{9520AAB0-323E-FD3D-0572-6FA305CBED87}"/>
              </a:ext>
            </a:extLst>
          </p:cNvPr>
          <p:cNvSpPr>
            <a:spLocks/>
          </p:cNvSpPr>
          <p:nvPr/>
        </p:nvSpPr>
        <p:spPr>
          <a:xfrm>
            <a:off x="6103674" y="1175743"/>
            <a:ext cx="2944501" cy="3403877"/>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5" name="Titel 1">
            <a:extLst>
              <a:ext uri="{FF2B5EF4-FFF2-40B4-BE49-F238E27FC236}">
                <a16:creationId xmlns:a16="http://schemas.microsoft.com/office/drawing/2014/main" id="{21D64243-CA27-A5BF-7857-946AFC6192CF}"/>
              </a:ext>
            </a:extLst>
          </p:cNvPr>
          <p:cNvSpPr>
            <a:spLocks/>
          </p:cNvSpPr>
          <p:nvPr/>
        </p:nvSpPr>
        <p:spPr>
          <a:xfrm>
            <a:off x="6624190" y="2693277"/>
            <a:ext cx="1918910" cy="20520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en-US" sz="1350" b="1">
                <a:solidFill>
                  <a:prstClr val="white"/>
                </a:solidFill>
                <a:latin typeface="Calibri" panose="020F0502020204030204"/>
              </a:rPr>
              <a:t>CONCLUSION</a:t>
            </a:r>
          </a:p>
        </p:txBody>
      </p:sp>
      <p:sp>
        <p:nvSpPr>
          <p:cNvPr id="28" name="Titel 1">
            <a:extLst>
              <a:ext uri="{FF2B5EF4-FFF2-40B4-BE49-F238E27FC236}">
                <a16:creationId xmlns:a16="http://schemas.microsoft.com/office/drawing/2014/main" id="{CF5C1047-765C-7C6A-A547-E3791062592F}"/>
              </a:ext>
            </a:extLst>
          </p:cNvPr>
          <p:cNvSpPr>
            <a:spLocks noGrp="1" noRot="1" noMove="1" noResize="1" noEditPoints="1" noAdjustHandles="1" noChangeArrowheads="1" noChangeShapeType="1"/>
          </p:cNvSpPr>
          <p:nvPr/>
        </p:nvSpPr>
        <p:spPr>
          <a:xfrm>
            <a:off x="608225" y="2031704"/>
            <a:ext cx="1919700" cy="202042"/>
          </a:xfrm>
          <a:prstGeom prst="rect">
            <a:avLst/>
          </a:prstGeom>
        </p:spPr>
        <p:style>
          <a:lnRef idx="0">
            <a:scrgbClr r="0" g="0" b="0"/>
          </a:lnRef>
          <a:fillRef idx="0">
            <a:scrgbClr r="0" g="0" b="0"/>
          </a:fillRef>
          <a:effectRef idx="0">
            <a:scrgbClr r="0" g="0" b="0"/>
          </a:effectRef>
          <a:fontRef idx="major"/>
        </p:style>
        <p:txBody>
          <a:bodyPr vert="horz" lIns="27000" tIns="34290" rIns="2700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en-US" sz="1350" b="1">
                <a:solidFill>
                  <a:prstClr val="white"/>
                </a:solidFill>
                <a:latin typeface="Calibri" panose="020F0502020204030204"/>
              </a:rPr>
              <a:t>INTRODUCTION</a:t>
            </a:r>
          </a:p>
        </p:txBody>
      </p:sp>
      <p:sp>
        <p:nvSpPr>
          <p:cNvPr id="29" name="Titel 1">
            <a:extLst>
              <a:ext uri="{FF2B5EF4-FFF2-40B4-BE49-F238E27FC236}">
                <a16:creationId xmlns:a16="http://schemas.microsoft.com/office/drawing/2014/main" id="{68EC5478-213E-19CD-9407-AF982F10BBDF}"/>
              </a:ext>
            </a:extLst>
          </p:cNvPr>
          <p:cNvSpPr>
            <a:spLocks noGrp="1" noRot="1" noMove="1" noResize="1" noEditPoints="1" noAdjustHandles="1" noChangeArrowheads="1" noChangeShapeType="1"/>
          </p:cNvSpPr>
          <p:nvPr/>
        </p:nvSpPr>
        <p:spPr>
          <a:xfrm>
            <a:off x="3610889" y="2030124"/>
            <a:ext cx="1919700" cy="20520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de-DE" sz="1350" b="1">
                <a:latin typeface="Calibri" panose="020F0502020204030204"/>
              </a:rPr>
              <a:t>MODELS</a:t>
            </a:r>
            <a:endParaRPr lang="de-DE" sz="1350" b="1">
              <a:solidFill>
                <a:prstClr val="white"/>
              </a:solidFill>
              <a:latin typeface="Calibri" panose="020F0502020204030204"/>
            </a:endParaRPr>
          </a:p>
        </p:txBody>
      </p:sp>
      <p:sp>
        <p:nvSpPr>
          <p:cNvPr id="31" name="Arrow: Down 30">
            <a:extLst>
              <a:ext uri="{FF2B5EF4-FFF2-40B4-BE49-F238E27FC236}">
                <a16:creationId xmlns:a16="http://schemas.microsoft.com/office/drawing/2014/main" id="{F72B81B8-E957-9BD5-583A-B39EADC27222}"/>
              </a:ext>
            </a:extLst>
          </p:cNvPr>
          <p:cNvSpPr/>
          <p:nvPr/>
        </p:nvSpPr>
        <p:spPr>
          <a:xfrm>
            <a:off x="1243910" y="2677491"/>
            <a:ext cx="647700" cy="845820"/>
          </a:xfrm>
          <a:prstGeom prst="downArrow">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32" name="Arrow: Down 31">
            <a:extLst>
              <a:ext uri="{FF2B5EF4-FFF2-40B4-BE49-F238E27FC236}">
                <a16:creationId xmlns:a16="http://schemas.microsoft.com/office/drawing/2014/main" id="{6CAAD860-DA3C-C06A-2866-6FAF8CA7BEE0}"/>
              </a:ext>
            </a:extLst>
          </p:cNvPr>
          <p:cNvSpPr/>
          <p:nvPr/>
        </p:nvSpPr>
        <p:spPr>
          <a:xfrm>
            <a:off x="4191192" y="2677491"/>
            <a:ext cx="647700" cy="845820"/>
          </a:xfrm>
          <a:prstGeom prst="downArrow">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34" name="Titel 1">
            <a:extLst>
              <a:ext uri="{FF2B5EF4-FFF2-40B4-BE49-F238E27FC236}">
                <a16:creationId xmlns:a16="http://schemas.microsoft.com/office/drawing/2014/main" id="{2306A3F0-DA9A-4625-35C9-6A514BAD662F}"/>
              </a:ext>
            </a:extLst>
          </p:cNvPr>
          <p:cNvSpPr>
            <a:spLocks noGrp="1" noRot="1" noMove="1" noResize="1" noEditPoints="1" noAdjustHandles="1" noChangeArrowheads="1" noChangeShapeType="1"/>
          </p:cNvSpPr>
          <p:nvPr/>
        </p:nvSpPr>
        <p:spPr>
          <a:xfrm>
            <a:off x="564844" y="3523311"/>
            <a:ext cx="1994968" cy="1297558"/>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defTabSz="914378">
              <a:lnSpc>
                <a:spcPct val="100000"/>
              </a:lnSpc>
              <a:buFont typeface="Arial" panose="020B0604020202020204" pitchFamily="34" charset="0"/>
              <a:buChar char="•"/>
            </a:pPr>
            <a:r>
              <a:rPr lang="en-US" sz="1350" b="1">
                <a:solidFill>
                  <a:prstClr val="white"/>
                </a:solidFill>
                <a:latin typeface="Calibri" panose="020F0502020204030204"/>
              </a:rPr>
              <a:t>Project Overview </a:t>
            </a:r>
          </a:p>
          <a:p>
            <a:pPr marL="285750" indent="-285750" defTabSz="914378">
              <a:lnSpc>
                <a:spcPct val="100000"/>
              </a:lnSpc>
              <a:buFont typeface="Arial" panose="020B0604020202020204" pitchFamily="34" charset="0"/>
              <a:buChar char="•"/>
            </a:pPr>
            <a:r>
              <a:rPr lang="en-US" sz="1350" b="1">
                <a:solidFill>
                  <a:prstClr val="white"/>
                </a:solidFill>
                <a:latin typeface="Calibri" panose="020F0502020204030204"/>
              </a:rPr>
              <a:t>Project Workflow</a:t>
            </a:r>
          </a:p>
          <a:p>
            <a:pPr marL="285750" indent="-285750" defTabSz="914378">
              <a:lnSpc>
                <a:spcPct val="100000"/>
              </a:lnSpc>
              <a:buFont typeface="Arial" panose="020B0604020202020204" pitchFamily="34" charset="0"/>
              <a:buChar char="•"/>
            </a:pPr>
            <a:r>
              <a:rPr lang="en-US" sz="1350" b="1">
                <a:solidFill>
                  <a:prstClr val="white"/>
                </a:solidFill>
                <a:latin typeface="Calibri" panose="020F0502020204030204"/>
              </a:rPr>
              <a:t>Data</a:t>
            </a:r>
          </a:p>
          <a:p>
            <a:pPr marL="285750" indent="-285750" algn="ctr" defTabSz="914378">
              <a:lnSpc>
                <a:spcPct val="100000"/>
              </a:lnSpc>
              <a:buFont typeface="Arial" panose="020B0604020202020204" pitchFamily="34" charset="0"/>
              <a:buChar char="•"/>
            </a:pPr>
            <a:endParaRPr lang="en-US" sz="1350" b="1">
              <a:solidFill>
                <a:prstClr val="white"/>
              </a:solidFill>
              <a:latin typeface="Calibri" panose="020F0502020204030204"/>
            </a:endParaRPr>
          </a:p>
        </p:txBody>
      </p:sp>
      <p:sp>
        <p:nvSpPr>
          <p:cNvPr id="38" name="Titel 1">
            <a:extLst>
              <a:ext uri="{FF2B5EF4-FFF2-40B4-BE49-F238E27FC236}">
                <a16:creationId xmlns:a16="http://schemas.microsoft.com/office/drawing/2014/main" id="{7227E61D-2296-E7C1-250E-EF503B818B48}"/>
              </a:ext>
            </a:extLst>
          </p:cNvPr>
          <p:cNvSpPr>
            <a:spLocks noGrp="1"/>
          </p:cNvSpPr>
          <p:nvPr/>
        </p:nvSpPr>
        <p:spPr>
          <a:xfrm>
            <a:off x="3507238" y="3523311"/>
            <a:ext cx="1994968" cy="1297558"/>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defTabSz="914378">
              <a:lnSpc>
                <a:spcPct val="100000"/>
              </a:lnSpc>
              <a:buFont typeface="Arial" panose="020B0604020202020204" pitchFamily="34" charset="0"/>
              <a:buChar char="•"/>
            </a:pPr>
            <a:r>
              <a:rPr lang="en-US" sz="1350" b="1">
                <a:solidFill>
                  <a:srgbClr val="FFFFFF"/>
                </a:solidFill>
                <a:latin typeface="Calibri" panose="020F0502020204030204"/>
              </a:rPr>
              <a:t>Statistical Test</a:t>
            </a:r>
            <a:endParaRPr lang="en-US" sz="1350" b="1">
              <a:solidFill>
                <a:srgbClr val="FFFFFF"/>
              </a:solidFill>
              <a:latin typeface="Calibri" panose="020F0502020204030204"/>
              <a:cs typeface="Calibri"/>
            </a:endParaRPr>
          </a:p>
          <a:p>
            <a:pPr marL="285750" lvl="1" indent="-285750" defTabSz="914378">
              <a:spcBef>
                <a:spcPct val="0"/>
              </a:spcBef>
              <a:buFont typeface="Arial" panose="020B0604020202020204" pitchFamily="34" charset="0"/>
              <a:buChar char="•"/>
            </a:pPr>
            <a:r>
              <a:rPr lang="en-US" sz="1350" b="1">
                <a:solidFill>
                  <a:srgbClr val="FFFFFF"/>
                </a:solidFill>
                <a:latin typeface="Calibri" panose="020F0502020204030204"/>
              </a:rPr>
              <a:t>ARIMA &amp; SARIMX </a:t>
            </a:r>
            <a:endParaRPr lang="en-US" sz="1350" b="1">
              <a:solidFill>
                <a:srgbClr val="FFFFFF"/>
              </a:solidFill>
              <a:latin typeface="Calibri" panose="020F0502020204030204"/>
              <a:cs typeface="Calibri"/>
            </a:endParaRPr>
          </a:p>
          <a:p>
            <a:pPr marL="285750" lvl="1" indent="-285750" defTabSz="914378">
              <a:spcBef>
                <a:spcPct val="0"/>
              </a:spcBef>
              <a:buFont typeface="Arial" panose="020B0604020202020204" pitchFamily="34" charset="0"/>
              <a:buChar char="•"/>
            </a:pPr>
            <a:r>
              <a:rPr lang="en-US" sz="1350" b="1">
                <a:solidFill>
                  <a:srgbClr val="FFFFFF"/>
                </a:solidFill>
                <a:latin typeface="Calibri" panose="020F0502020204030204"/>
              </a:rPr>
              <a:t>LSTM </a:t>
            </a:r>
            <a:endParaRPr lang="en-US" sz="1350" b="1">
              <a:solidFill>
                <a:srgbClr val="FFFFFF"/>
              </a:solidFill>
              <a:latin typeface="Calibri" panose="020F0502020204030204"/>
              <a:cs typeface="Calibri"/>
            </a:endParaRPr>
          </a:p>
          <a:p>
            <a:pPr marL="285750" indent="-285750" algn="ctr" defTabSz="914378">
              <a:lnSpc>
                <a:spcPct val="100000"/>
              </a:lnSpc>
              <a:buFont typeface="Arial" panose="020B0604020202020204" pitchFamily="34" charset="0"/>
              <a:buChar char="•"/>
            </a:pPr>
            <a:endParaRPr lang="en-US" sz="1350" b="1">
              <a:solidFill>
                <a:srgbClr val="FFFFFF"/>
              </a:solidFill>
              <a:latin typeface="Calibri" panose="020F0502020204030204"/>
            </a:endParaRPr>
          </a:p>
        </p:txBody>
      </p:sp>
    </p:spTree>
    <p:extLst>
      <p:ext uri="{BB962C8B-B14F-4D97-AF65-F5344CB8AC3E}">
        <p14:creationId xmlns:p14="http://schemas.microsoft.com/office/powerpoint/2010/main" val="57919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a:latin typeface="Calibri (body)"/>
              </a:rPr>
              <a:t>SARIMA | Model comparison NIFTY</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4" y="1330179"/>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2"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NIFTY 2011 - 2015</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889797" y="1744998"/>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NIFTY 2018 - 2022</a:t>
              </a:r>
            </a:p>
          </p:txBody>
        </p:sp>
      </p:grpSp>
      <p:graphicFrame>
        <p:nvGraphicFramePr>
          <p:cNvPr id="3" name="Table 2">
            <a:extLst>
              <a:ext uri="{FF2B5EF4-FFF2-40B4-BE49-F238E27FC236}">
                <a16:creationId xmlns:a16="http://schemas.microsoft.com/office/drawing/2014/main" id="{0A138C67-8CCB-9F17-454E-FE8A33680B29}"/>
              </a:ext>
            </a:extLst>
          </p:cNvPr>
          <p:cNvGraphicFramePr>
            <a:graphicFrameLocks noGrp="1"/>
          </p:cNvGraphicFramePr>
          <p:nvPr>
            <p:extLst>
              <p:ext uri="{D42A27DB-BD31-4B8C-83A1-F6EECF244321}">
                <p14:modId xmlns:p14="http://schemas.microsoft.com/office/powerpoint/2010/main" val="2583892050"/>
              </p:ext>
            </p:extLst>
          </p:nvPr>
        </p:nvGraphicFramePr>
        <p:xfrm>
          <a:off x="726363"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a:t>Order = (1,0,1)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a:t>Seasonal Order = (1,0,0,45)</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-7550.017</a:t>
                      </a:r>
                      <a:endParaRPr lang="en-IN" sz="900"/>
                    </a:p>
                  </a:txBody>
                  <a:tcPr marL="68580" marR="68580" marT="34290" marB="34290">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-7524.513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algn="ctr"/>
                      <a:r>
                        <a:rPr lang="en-US" sz="900"/>
                        <a:t>Order = (1,0,1)</a:t>
                      </a:r>
                    </a:p>
                    <a:p>
                      <a:pPr algn="ct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-7549.389</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-7528.986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(2,0,2)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-7548.181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-7517.576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(1,0,1,45)</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-7547.891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-7517.286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graphicFrame>
        <p:nvGraphicFramePr>
          <p:cNvPr id="5" name="Table 4">
            <a:extLst>
              <a:ext uri="{FF2B5EF4-FFF2-40B4-BE49-F238E27FC236}">
                <a16:creationId xmlns:a16="http://schemas.microsoft.com/office/drawing/2014/main" id="{72A97D83-5CD5-3542-7829-3C323AFADDC2}"/>
              </a:ext>
            </a:extLst>
          </p:cNvPr>
          <p:cNvGraphicFramePr>
            <a:graphicFrameLocks noGrp="1"/>
          </p:cNvGraphicFramePr>
          <p:nvPr>
            <p:extLst>
              <p:ext uri="{D42A27DB-BD31-4B8C-83A1-F6EECF244321}">
                <p14:modId xmlns:p14="http://schemas.microsoft.com/office/powerpoint/2010/main" val="3715712460"/>
              </p:ext>
            </p:extLst>
          </p:nvPr>
        </p:nvGraphicFramePr>
        <p:xfrm>
          <a:off x="5160882"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a:t>Order = (2,0,1)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a:t>Seasonal Order = (1,0,0,40)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-7265.183</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-7234.489</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-7262.406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-7241.943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(1,0,2)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(1,0,0,40)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-7261.006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-7230.312</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algn="ctr"/>
                      <a:r>
                        <a:rPr lang="en-US" sz="900"/>
                        <a:t>Order = (1,0,2)</a:t>
                      </a:r>
                    </a:p>
                    <a:p>
                      <a:pPr algn="ct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-7260.841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-7235.263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sp>
        <p:nvSpPr>
          <p:cNvPr id="2" name="Rectangle 3" descr="Textplatzhalter 3">
            <a:extLst>
              <a:ext uri="{FF2B5EF4-FFF2-40B4-BE49-F238E27FC236}">
                <a16:creationId xmlns:a16="http://schemas.microsoft.com/office/drawing/2014/main" id="{2BADECBE-5A76-1AFF-F3FC-5442C7A25C12}"/>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03549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
            <a:extLst>
              <a:ext uri="{FF2B5EF4-FFF2-40B4-BE49-F238E27FC236}">
                <a16:creationId xmlns:a16="http://schemas.microsoft.com/office/drawing/2014/main" id="{BD3DF83C-CA53-0067-1510-9F6F16BBEE61}"/>
              </a:ext>
            </a:extLst>
          </p:cNvPr>
          <p:cNvPicPr>
            <a:picLocks noChangeAspect="1"/>
          </p:cNvPicPr>
          <p:nvPr/>
        </p:nvPicPr>
        <p:blipFill>
          <a:blip r:embed="rId3"/>
          <a:stretch>
            <a:fillRect/>
          </a:stretch>
        </p:blipFill>
        <p:spPr>
          <a:xfrm>
            <a:off x="334113" y="905613"/>
            <a:ext cx="8475774" cy="4237887"/>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RESIDUAL NIFTY 2011 - 2015</a:t>
            </a:r>
          </a:p>
        </p:txBody>
      </p:sp>
      <p:sp>
        <p:nvSpPr>
          <p:cNvPr id="2" name="Rectangle 3" descr="Textplatzhalter 3">
            <a:extLst>
              <a:ext uri="{FF2B5EF4-FFF2-40B4-BE49-F238E27FC236}">
                <a16:creationId xmlns:a16="http://schemas.microsoft.com/office/drawing/2014/main" id="{C3F0013D-4D30-EED2-7E3F-563942136DE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78108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histogram&#10;&#10;Description automatically generated">
            <a:extLst>
              <a:ext uri="{FF2B5EF4-FFF2-40B4-BE49-F238E27FC236}">
                <a16:creationId xmlns:a16="http://schemas.microsoft.com/office/drawing/2014/main" id="{E1C84D1E-4B4D-7DBD-A035-710D13DD8B14}"/>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RESIDUAL NIFTY 2018 - 2022</a:t>
            </a:r>
          </a:p>
        </p:txBody>
      </p:sp>
      <p:sp>
        <p:nvSpPr>
          <p:cNvPr id="2" name="Rectangle 3" descr="Textplatzhalter 3">
            <a:extLst>
              <a:ext uri="{FF2B5EF4-FFF2-40B4-BE49-F238E27FC236}">
                <a16:creationId xmlns:a16="http://schemas.microsoft.com/office/drawing/2014/main" id="{9AE110EC-47DB-7173-8822-0778EF734D0D}"/>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4254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Model comparison SP500</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4" y="1330179"/>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2"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SP500 2011 - 2015</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900772" y="1719599"/>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SP500 2018 - 2022</a:t>
              </a:r>
            </a:p>
          </p:txBody>
        </p:sp>
      </p:grpSp>
      <p:graphicFrame>
        <p:nvGraphicFramePr>
          <p:cNvPr id="3" name="Table 2">
            <a:extLst>
              <a:ext uri="{FF2B5EF4-FFF2-40B4-BE49-F238E27FC236}">
                <a16:creationId xmlns:a16="http://schemas.microsoft.com/office/drawing/2014/main" id="{0A138C67-8CCB-9F17-454E-FE8A33680B29}"/>
              </a:ext>
            </a:extLst>
          </p:cNvPr>
          <p:cNvGraphicFramePr>
            <a:graphicFrameLocks noGrp="1"/>
          </p:cNvGraphicFramePr>
          <p:nvPr>
            <p:extLst>
              <p:ext uri="{D42A27DB-BD31-4B8C-83A1-F6EECF244321}">
                <p14:modId xmlns:p14="http://schemas.microsoft.com/office/powerpoint/2010/main" val="1833180604"/>
              </p:ext>
            </p:extLst>
          </p:nvPr>
        </p:nvGraphicFramePr>
        <p:xfrm>
          <a:off x="726363"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a:t>Order = (2,0,1)                       Seasonal Order = (1,0,0,40)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-7265.183</a:t>
                      </a:r>
                      <a:endParaRPr lang="en-IN" sz="900"/>
                    </a:p>
                  </a:txBody>
                  <a:tcPr marL="68580" marR="68580" marT="34290" marB="34290">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-7234.489</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-7262.406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-7241.943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 = (1,0,2)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(1,0,0,40)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-7261.006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-7230.312</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algn="ctr"/>
                      <a:r>
                        <a:rPr lang="en-US" sz="900"/>
                        <a:t>Order = (1,0,2)</a:t>
                      </a:r>
                    </a:p>
                    <a:p>
                      <a:pPr algn="ct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-7260.841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-7235.263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graphicFrame>
        <p:nvGraphicFramePr>
          <p:cNvPr id="5" name="Table 4">
            <a:extLst>
              <a:ext uri="{FF2B5EF4-FFF2-40B4-BE49-F238E27FC236}">
                <a16:creationId xmlns:a16="http://schemas.microsoft.com/office/drawing/2014/main" id="{72A97D83-5CD5-3542-7829-3C323AFADDC2}"/>
              </a:ext>
            </a:extLst>
          </p:cNvPr>
          <p:cNvGraphicFramePr>
            <a:graphicFrameLocks noGrp="1"/>
          </p:cNvGraphicFramePr>
          <p:nvPr>
            <p:extLst>
              <p:ext uri="{D42A27DB-BD31-4B8C-83A1-F6EECF244321}">
                <p14:modId xmlns:p14="http://schemas.microsoft.com/office/powerpoint/2010/main" val="2864866014"/>
              </p:ext>
            </p:extLst>
          </p:nvPr>
        </p:nvGraphicFramePr>
        <p:xfrm>
          <a:off x="5160882"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Order=(2,0,0)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(0,0,1,50)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-7206.820</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-7181.134</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Order=(2,0,1)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-7206.617</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-7180.931</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algn="ctr"/>
                      <a:r>
                        <a:rPr lang="en-US" sz="900"/>
                        <a:t>Order=(3,0,1)</a:t>
                      </a:r>
                    </a:p>
                    <a:p>
                      <a:pPr algn="ctr"/>
                      <a:r>
                        <a:rPr lang="en-US" sz="900"/>
                        <a:t>Seasonal Order = (0,0,0,0)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-7206.410</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-7175.586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a:t>Order=(3,0,0)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a:t>Seasonal Order = (1,0,1,50)</a:t>
                      </a:r>
                      <a:endParaRPr lang="en-IN" sz="90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-7204.908</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-7168.947</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sp>
        <p:nvSpPr>
          <p:cNvPr id="2" name="Rectangle 3" descr="Textplatzhalter 3">
            <a:extLst>
              <a:ext uri="{FF2B5EF4-FFF2-40B4-BE49-F238E27FC236}">
                <a16:creationId xmlns:a16="http://schemas.microsoft.com/office/drawing/2014/main" id="{3EF7425C-D673-A68A-6F1C-F5885CBBD11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911624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651EB579-6EE7-A7CA-3539-A7AE3DF97F54}"/>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RESIDUAL SP500 2011 - 2015</a:t>
            </a:r>
          </a:p>
        </p:txBody>
      </p:sp>
      <p:sp>
        <p:nvSpPr>
          <p:cNvPr id="2" name="Rectangle 3" descr="Textplatzhalter 3">
            <a:extLst>
              <a:ext uri="{FF2B5EF4-FFF2-40B4-BE49-F238E27FC236}">
                <a16:creationId xmlns:a16="http://schemas.microsoft.com/office/drawing/2014/main" id="{D12D6A8B-F388-BD05-D60E-4FC64AD5C58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89697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D3D9BC10-72FE-85DE-21DD-6651E1531A95}"/>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RESIDUAL SP500 2018 - 2022</a:t>
            </a:r>
          </a:p>
        </p:txBody>
      </p:sp>
      <p:sp>
        <p:nvSpPr>
          <p:cNvPr id="2" name="Rectangle 3" descr="Textplatzhalter 3">
            <a:extLst>
              <a:ext uri="{FF2B5EF4-FFF2-40B4-BE49-F238E27FC236}">
                <a16:creationId xmlns:a16="http://schemas.microsoft.com/office/drawing/2014/main" id="{B05F2271-4753-42AB-E182-D675975FA45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97345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07B99DDB-3A96-A631-A76E-608778123F48}"/>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Dynamic plot nifty 2011 - 2015</a:t>
            </a:r>
          </a:p>
        </p:txBody>
      </p:sp>
      <p:graphicFrame>
        <p:nvGraphicFramePr>
          <p:cNvPr id="6" name="Table 5">
            <a:extLst>
              <a:ext uri="{FF2B5EF4-FFF2-40B4-BE49-F238E27FC236}">
                <a16:creationId xmlns:a16="http://schemas.microsoft.com/office/drawing/2014/main" id="{F229F7A9-5D57-3606-E7AC-4C8AEAE19475}"/>
              </a:ext>
            </a:extLst>
          </p:cNvPr>
          <p:cNvGraphicFramePr>
            <a:graphicFrameLocks noGrp="1"/>
          </p:cNvGraphicFramePr>
          <p:nvPr>
            <p:extLst>
              <p:ext uri="{D42A27DB-BD31-4B8C-83A1-F6EECF244321}">
                <p14:modId xmlns:p14="http://schemas.microsoft.com/office/powerpoint/2010/main" val="2298052590"/>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58.1 %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a:t>0.018</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8BD53712-E499-6A8B-BE7B-CB5A820575E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7673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0BC5D4F-3171-9326-53E9-2A71274A5E6E}"/>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Dynamic plot nifty 2018 - 2022</a:t>
            </a:r>
          </a:p>
        </p:txBody>
      </p:sp>
      <p:graphicFrame>
        <p:nvGraphicFramePr>
          <p:cNvPr id="6" name="Table 5">
            <a:extLst>
              <a:ext uri="{FF2B5EF4-FFF2-40B4-BE49-F238E27FC236}">
                <a16:creationId xmlns:a16="http://schemas.microsoft.com/office/drawing/2014/main" id="{F229F7A9-5D57-3606-E7AC-4C8AEAE19475}"/>
              </a:ext>
            </a:extLst>
          </p:cNvPr>
          <p:cNvGraphicFramePr>
            <a:graphicFrameLocks noGrp="1"/>
          </p:cNvGraphicFramePr>
          <p:nvPr>
            <p:extLst>
              <p:ext uri="{D42A27DB-BD31-4B8C-83A1-F6EECF244321}">
                <p14:modId xmlns:p14="http://schemas.microsoft.com/office/powerpoint/2010/main" val="2234079789"/>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50 %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1200"/>
                        <a:t>- 0.027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9EED63EE-F23B-B755-46DD-FA592A5E3E8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334731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4FB6F03-AF64-758B-7A86-A306D7571564}"/>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sp500 2011 - 2015</a:t>
            </a:r>
          </a:p>
        </p:txBody>
      </p:sp>
      <p:graphicFrame>
        <p:nvGraphicFramePr>
          <p:cNvPr id="4" name="Table 3">
            <a:extLst>
              <a:ext uri="{FF2B5EF4-FFF2-40B4-BE49-F238E27FC236}">
                <a16:creationId xmlns:a16="http://schemas.microsoft.com/office/drawing/2014/main" id="{F07E073A-172F-BCF9-3A1A-525233742FBE}"/>
              </a:ext>
            </a:extLst>
          </p:cNvPr>
          <p:cNvGraphicFramePr>
            <a:graphicFrameLocks noGrp="1"/>
          </p:cNvGraphicFramePr>
          <p:nvPr>
            <p:extLst>
              <p:ext uri="{D42A27DB-BD31-4B8C-83A1-F6EECF244321}">
                <p14:modId xmlns:p14="http://schemas.microsoft.com/office/powerpoint/2010/main" val="1495662039"/>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57.1 %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a:t>0.0031</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8A3D3AA3-5752-1E8F-0549-B9488F364D47}"/>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10715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AEB22A6F-129D-125A-9C4B-54583C746103}"/>
              </a:ext>
            </a:extLst>
          </p:cNvPr>
          <p:cNvPicPr>
            <a:picLocks noChangeAspect="1"/>
          </p:cNvPicPr>
          <p:nvPr/>
        </p:nvPicPr>
        <p:blipFill>
          <a:blip r:embed="rId3"/>
          <a:stretch>
            <a:fillRect/>
          </a:stretch>
        </p:blipFill>
        <p:spPr>
          <a:xfrm>
            <a:off x="559447"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sp500 2018 - 2023</a:t>
            </a:r>
          </a:p>
        </p:txBody>
      </p:sp>
      <p:graphicFrame>
        <p:nvGraphicFramePr>
          <p:cNvPr id="4" name="Table 3">
            <a:extLst>
              <a:ext uri="{FF2B5EF4-FFF2-40B4-BE49-F238E27FC236}">
                <a16:creationId xmlns:a16="http://schemas.microsoft.com/office/drawing/2014/main" id="{F07E073A-172F-BCF9-3A1A-525233742FBE}"/>
              </a:ext>
            </a:extLst>
          </p:cNvPr>
          <p:cNvGraphicFramePr>
            <a:graphicFrameLocks noGrp="1"/>
          </p:cNvGraphicFramePr>
          <p:nvPr>
            <p:extLst>
              <p:ext uri="{D42A27DB-BD31-4B8C-83A1-F6EECF244321}">
                <p14:modId xmlns:p14="http://schemas.microsoft.com/office/powerpoint/2010/main" val="218647926"/>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51.62 %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a:t>- 0.062</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6" name="Rectangle 3" descr="Textplatzhalter 3">
            <a:extLst>
              <a:ext uri="{FF2B5EF4-FFF2-40B4-BE49-F238E27FC236}">
                <a16:creationId xmlns:a16="http://schemas.microsoft.com/office/drawing/2014/main" id="{5B431C30-AE67-0DA8-59C0-EF8CF32063E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11080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Introduction</a:t>
            </a:r>
            <a:br>
              <a:rPr lang="de-DE"/>
            </a:br>
            <a:endParaRPr lang="de-DE"/>
          </a:p>
        </p:txBody>
      </p:sp>
    </p:spTree>
    <p:extLst>
      <p:ext uri="{BB962C8B-B14F-4D97-AF65-F5344CB8AC3E}">
        <p14:creationId xmlns:p14="http://schemas.microsoft.com/office/powerpoint/2010/main" val="147059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err="1">
                <a:latin typeface="Calibri (body)"/>
              </a:rPr>
              <a:t>Sarima</a:t>
            </a:r>
            <a:r>
              <a:rPr lang="en-US">
                <a:latin typeface="Calibri (body)"/>
              </a:rPr>
              <a:t> | results</a:t>
            </a:r>
          </a:p>
        </p:txBody>
      </p:sp>
      <p:sp>
        <p:nvSpPr>
          <p:cNvPr id="27" name="Rectangle 3" descr="Textplatzhalter 3">
            <a:extLst>
              <a:ext uri="{FF2B5EF4-FFF2-40B4-BE49-F238E27FC236}">
                <a16:creationId xmlns:a16="http://schemas.microsoft.com/office/drawing/2014/main" id="{88D0AFC6-DA81-CD9E-36AE-634BC446F6D2}"/>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grpSp>
        <p:nvGrpSpPr>
          <p:cNvPr id="28" name="Group 27">
            <a:extLst>
              <a:ext uri="{FF2B5EF4-FFF2-40B4-BE49-F238E27FC236}">
                <a16:creationId xmlns:a16="http://schemas.microsoft.com/office/drawing/2014/main" id="{5F7FAD64-8956-3E66-2F8E-8EB8B8981BE6}"/>
              </a:ext>
            </a:extLst>
          </p:cNvPr>
          <p:cNvGrpSpPr/>
          <p:nvPr/>
        </p:nvGrpSpPr>
        <p:grpSpPr>
          <a:xfrm>
            <a:off x="547225" y="1353018"/>
            <a:ext cx="8049549" cy="3292061"/>
            <a:chOff x="541338" y="1027113"/>
            <a:chExt cx="8059737" cy="3625850"/>
          </a:xfrm>
        </p:grpSpPr>
        <p:sp>
          <p:nvSpPr>
            <p:cNvPr id="29" name="Rectangle 2">
              <a:extLst>
                <a:ext uri="{FF2B5EF4-FFF2-40B4-BE49-F238E27FC236}">
                  <a16:creationId xmlns:a16="http://schemas.microsoft.com/office/drawing/2014/main" id="{E52779A6-C93B-1ADE-129D-4B7C65F41E41}"/>
                </a:ext>
              </a:extLst>
            </p:cNvPr>
            <p:cNvSpPr>
              <a:spLocks/>
            </p:cNvSpPr>
            <p:nvPr/>
          </p:nvSpPr>
          <p:spPr bwMode="auto">
            <a:xfrm>
              <a:off x="541338" y="1027113"/>
              <a:ext cx="8059737" cy="3625850"/>
            </a:xfrm>
            <a:prstGeom prst="rect">
              <a:avLst/>
            </a:prstGeom>
            <a:solidFill>
              <a:schemeClr val="bg1">
                <a:lumMod val="95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0" name="Rectangle 3">
              <a:extLst>
                <a:ext uri="{FF2B5EF4-FFF2-40B4-BE49-F238E27FC236}">
                  <a16:creationId xmlns:a16="http://schemas.microsoft.com/office/drawing/2014/main" id="{639883C6-FCCC-98C9-4B06-6686AA09FDCD}"/>
                </a:ext>
              </a:extLst>
            </p:cNvPr>
            <p:cNvSpPr>
              <a:spLocks/>
            </p:cNvSpPr>
            <p:nvPr/>
          </p:nvSpPr>
          <p:spPr bwMode="auto">
            <a:xfrm>
              <a:off x="765175" y="1198563"/>
              <a:ext cx="3713163" cy="558800"/>
            </a:xfrm>
            <a:prstGeom prst="rect">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1" name="Text Box 4">
              <a:extLst>
                <a:ext uri="{FF2B5EF4-FFF2-40B4-BE49-F238E27FC236}">
                  <a16:creationId xmlns:a16="http://schemas.microsoft.com/office/drawing/2014/main" id="{888DAAB8-AD68-3152-AEDD-E4B7E7238242}"/>
                </a:ext>
              </a:extLst>
            </p:cNvPr>
            <p:cNvSpPr txBox="1">
              <a:spLocks/>
            </p:cNvSpPr>
            <p:nvPr/>
          </p:nvSpPr>
          <p:spPr bwMode="auto">
            <a:xfrm>
              <a:off x="2187575" y="1311275"/>
              <a:ext cx="880521"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NIFTY50</a:t>
              </a:r>
            </a:p>
          </p:txBody>
        </p:sp>
        <p:sp>
          <p:nvSpPr>
            <p:cNvPr id="32" name="Rectangle 5">
              <a:extLst>
                <a:ext uri="{FF2B5EF4-FFF2-40B4-BE49-F238E27FC236}">
                  <a16:creationId xmlns:a16="http://schemas.microsoft.com/office/drawing/2014/main" id="{74E4754D-29B6-D5D4-8F10-FB5F309D68B7}"/>
                </a:ext>
              </a:extLst>
            </p:cNvPr>
            <p:cNvSpPr>
              <a:spLocks/>
            </p:cNvSpPr>
            <p:nvPr/>
          </p:nvSpPr>
          <p:spPr bwMode="auto">
            <a:xfrm>
              <a:off x="4733925" y="1198563"/>
              <a:ext cx="3713163" cy="55880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3" name="Text Box 6">
              <a:extLst>
                <a:ext uri="{FF2B5EF4-FFF2-40B4-BE49-F238E27FC236}">
                  <a16:creationId xmlns:a16="http://schemas.microsoft.com/office/drawing/2014/main" id="{E2171BA7-A2E6-7E5D-D858-98E891BDC5C1}"/>
                </a:ext>
              </a:extLst>
            </p:cNvPr>
            <p:cNvSpPr txBox="1">
              <a:spLocks/>
            </p:cNvSpPr>
            <p:nvPr/>
          </p:nvSpPr>
          <p:spPr bwMode="auto">
            <a:xfrm>
              <a:off x="6175375" y="1311275"/>
              <a:ext cx="83879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S&amp;P500</a:t>
              </a:r>
            </a:p>
          </p:txBody>
        </p:sp>
        <p:sp>
          <p:nvSpPr>
            <p:cNvPr id="34" name="Rectangle 7">
              <a:extLst>
                <a:ext uri="{FF2B5EF4-FFF2-40B4-BE49-F238E27FC236}">
                  <a16:creationId xmlns:a16="http://schemas.microsoft.com/office/drawing/2014/main" id="{6D57F434-A03B-CFE8-C898-1C077AAA7252}"/>
                </a:ext>
              </a:extLst>
            </p:cNvPr>
            <p:cNvSpPr>
              <a:spLocks/>
            </p:cNvSpPr>
            <p:nvPr/>
          </p:nvSpPr>
          <p:spPr bwMode="auto">
            <a:xfrm>
              <a:off x="755650" y="1885950"/>
              <a:ext cx="1809750" cy="2640013"/>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5" name="Rectangle 8">
              <a:extLst>
                <a:ext uri="{FF2B5EF4-FFF2-40B4-BE49-F238E27FC236}">
                  <a16:creationId xmlns:a16="http://schemas.microsoft.com/office/drawing/2014/main" id="{FC3F90D2-DFC1-E303-C9B9-AE1F62D5E71D}"/>
                </a:ext>
              </a:extLst>
            </p:cNvPr>
            <p:cNvSpPr>
              <a:spLocks/>
            </p:cNvSpPr>
            <p:nvPr/>
          </p:nvSpPr>
          <p:spPr bwMode="auto">
            <a:xfrm>
              <a:off x="2667000" y="1885950"/>
              <a:ext cx="1809750" cy="2640013"/>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6" name="Rectangle 9">
              <a:extLst>
                <a:ext uri="{FF2B5EF4-FFF2-40B4-BE49-F238E27FC236}">
                  <a16:creationId xmlns:a16="http://schemas.microsoft.com/office/drawing/2014/main" id="{AACFB060-0F69-A8E1-CE15-061E09A5F97B}"/>
                </a:ext>
              </a:extLst>
            </p:cNvPr>
            <p:cNvSpPr>
              <a:spLocks/>
            </p:cNvSpPr>
            <p:nvPr/>
          </p:nvSpPr>
          <p:spPr bwMode="auto">
            <a:xfrm>
              <a:off x="4748213" y="1885950"/>
              <a:ext cx="1809750" cy="2640013"/>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7" name="Rectangle 10">
              <a:extLst>
                <a:ext uri="{FF2B5EF4-FFF2-40B4-BE49-F238E27FC236}">
                  <a16:creationId xmlns:a16="http://schemas.microsoft.com/office/drawing/2014/main" id="{6680F6CA-4D63-AB47-3486-53C52603FC1E}"/>
                </a:ext>
              </a:extLst>
            </p:cNvPr>
            <p:cNvSpPr>
              <a:spLocks/>
            </p:cNvSpPr>
            <p:nvPr/>
          </p:nvSpPr>
          <p:spPr bwMode="auto">
            <a:xfrm>
              <a:off x="6659563" y="1885950"/>
              <a:ext cx="1809750" cy="26400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8" name="Rectangle 11">
              <a:extLst>
                <a:ext uri="{FF2B5EF4-FFF2-40B4-BE49-F238E27FC236}">
                  <a16:creationId xmlns:a16="http://schemas.microsoft.com/office/drawing/2014/main" id="{A0485DE0-107B-6DC9-5893-E3E78A8B0176}"/>
                </a:ext>
              </a:extLst>
            </p:cNvPr>
            <p:cNvSpPr>
              <a:spLocks/>
            </p:cNvSpPr>
            <p:nvPr/>
          </p:nvSpPr>
          <p:spPr bwMode="auto">
            <a:xfrm>
              <a:off x="925513" y="1949450"/>
              <a:ext cx="1470025" cy="460375"/>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9" name="Text Box 12">
              <a:extLst>
                <a:ext uri="{FF2B5EF4-FFF2-40B4-BE49-F238E27FC236}">
                  <a16:creationId xmlns:a16="http://schemas.microsoft.com/office/drawing/2014/main" id="{FE744296-DA8D-5070-7BF1-D820490C21A2}"/>
                </a:ext>
              </a:extLst>
            </p:cNvPr>
            <p:cNvSpPr txBox="1">
              <a:spLocks/>
            </p:cNvSpPr>
            <p:nvPr/>
          </p:nvSpPr>
          <p:spPr bwMode="auto">
            <a:xfrm>
              <a:off x="110966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40" name="Rectangle 13">
              <a:extLst>
                <a:ext uri="{FF2B5EF4-FFF2-40B4-BE49-F238E27FC236}">
                  <a16:creationId xmlns:a16="http://schemas.microsoft.com/office/drawing/2014/main" id="{17F49081-5289-5A99-D80C-B092BE4E8D19}"/>
                </a:ext>
              </a:extLst>
            </p:cNvPr>
            <p:cNvSpPr>
              <a:spLocks/>
            </p:cNvSpPr>
            <p:nvPr/>
          </p:nvSpPr>
          <p:spPr bwMode="auto">
            <a:xfrm>
              <a:off x="2836863" y="1949450"/>
              <a:ext cx="1470025" cy="460375"/>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1" name="Rectangle 14">
              <a:extLst>
                <a:ext uri="{FF2B5EF4-FFF2-40B4-BE49-F238E27FC236}">
                  <a16:creationId xmlns:a16="http://schemas.microsoft.com/office/drawing/2014/main" id="{1CD23E41-CD3E-14B0-CE31-165227402025}"/>
                </a:ext>
              </a:extLst>
            </p:cNvPr>
            <p:cNvSpPr>
              <a:spLocks/>
            </p:cNvSpPr>
            <p:nvPr/>
          </p:nvSpPr>
          <p:spPr bwMode="auto">
            <a:xfrm>
              <a:off x="4900613" y="1949450"/>
              <a:ext cx="1470025" cy="46037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2" name="Rectangle 15">
              <a:extLst>
                <a:ext uri="{FF2B5EF4-FFF2-40B4-BE49-F238E27FC236}">
                  <a16:creationId xmlns:a16="http://schemas.microsoft.com/office/drawing/2014/main" id="{2B9ABD46-19AA-1FAC-DAC4-7ED2957F8AB3}"/>
                </a:ext>
              </a:extLst>
            </p:cNvPr>
            <p:cNvSpPr>
              <a:spLocks/>
            </p:cNvSpPr>
            <p:nvPr/>
          </p:nvSpPr>
          <p:spPr bwMode="auto">
            <a:xfrm>
              <a:off x="6811963" y="1949450"/>
              <a:ext cx="1470025" cy="460375"/>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3" name="Text Box 16">
              <a:extLst>
                <a:ext uri="{FF2B5EF4-FFF2-40B4-BE49-F238E27FC236}">
                  <a16:creationId xmlns:a16="http://schemas.microsoft.com/office/drawing/2014/main" id="{B40E3345-A6D1-C5D4-6F79-8E05F68B1F5F}"/>
                </a:ext>
              </a:extLst>
            </p:cNvPr>
            <p:cNvSpPr txBox="1">
              <a:spLocks/>
            </p:cNvSpPr>
            <p:nvPr/>
          </p:nvSpPr>
          <p:spPr bwMode="auto">
            <a:xfrm>
              <a:off x="510222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44" name="Text Box 17">
              <a:extLst>
                <a:ext uri="{FF2B5EF4-FFF2-40B4-BE49-F238E27FC236}">
                  <a16:creationId xmlns:a16="http://schemas.microsoft.com/office/drawing/2014/main" id="{C17EE79D-539A-98F8-8198-19DA8C755FD8}"/>
                </a:ext>
              </a:extLst>
            </p:cNvPr>
            <p:cNvSpPr txBox="1">
              <a:spLocks/>
            </p:cNvSpPr>
            <p:nvPr/>
          </p:nvSpPr>
          <p:spPr bwMode="auto">
            <a:xfrm>
              <a:off x="302101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45" name="Text Box 18">
              <a:extLst>
                <a:ext uri="{FF2B5EF4-FFF2-40B4-BE49-F238E27FC236}">
                  <a16:creationId xmlns:a16="http://schemas.microsoft.com/office/drawing/2014/main" id="{092D6EAB-8885-1FDA-1470-BF4736B4355F}"/>
                </a:ext>
              </a:extLst>
            </p:cNvPr>
            <p:cNvSpPr txBox="1">
              <a:spLocks/>
            </p:cNvSpPr>
            <p:nvPr/>
          </p:nvSpPr>
          <p:spPr bwMode="auto">
            <a:xfrm>
              <a:off x="701357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46" name="Text Box 19">
              <a:extLst>
                <a:ext uri="{FF2B5EF4-FFF2-40B4-BE49-F238E27FC236}">
                  <a16:creationId xmlns:a16="http://schemas.microsoft.com/office/drawing/2014/main" id="{DE649D88-571D-12A5-D0B5-ADE4E41329E8}"/>
                </a:ext>
              </a:extLst>
            </p:cNvPr>
            <p:cNvSpPr txBox="1">
              <a:spLocks/>
            </p:cNvSpPr>
            <p:nvPr/>
          </p:nvSpPr>
          <p:spPr bwMode="auto">
            <a:xfrm>
              <a:off x="957599" y="2519363"/>
              <a:ext cx="1409796"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Trend Accuracy:</a:t>
              </a:r>
              <a:endParaRPr lang="en-US"/>
            </a:p>
            <a:p>
              <a:pPr algn="ctr"/>
              <a:r>
                <a:rPr lang="en-US" sz="1600" i="1">
                  <a:latin typeface="Calibri"/>
                  <a:cs typeface="Calibri"/>
                </a:rPr>
                <a:t>58.1 %</a:t>
              </a:r>
              <a:endParaRPr lang="en-US"/>
            </a:p>
            <a:p>
              <a:pPr algn="ctr" eaLnBrk="1"/>
              <a:endParaRPr lang="en-US" altLang="en-US" sz="1600" i="1"/>
            </a:p>
            <a:p>
              <a:pPr algn="ctr"/>
              <a:r>
                <a:rPr lang="en-US" altLang="en-US" sz="1600" i="1">
                  <a:latin typeface="Calibri"/>
                  <a:cs typeface="Calibri"/>
                </a:rPr>
                <a:t>R square value: </a:t>
              </a:r>
              <a:endParaRPr lang="en-US" altLang="en-US" sz="1600" i="1"/>
            </a:p>
            <a:p>
              <a:pPr algn="ctr"/>
              <a:r>
                <a:rPr lang="en-US" altLang="en-US" sz="1600" i="1">
                  <a:latin typeface="Calibri"/>
                  <a:cs typeface="Calibri"/>
                </a:rPr>
                <a:t>0.018</a:t>
              </a:r>
              <a:endParaRPr lang="en-US" altLang="en-US" sz="1600" i="1"/>
            </a:p>
          </p:txBody>
        </p:sp>
        <p:sp>
          <p:nvSpPr>
            <p:cNvPr id="52" name="Text Box 19">
              <a:extLst>
                <a:ext uri="{FF2B5EF4-FFF2-40B4-BE49-F238E27FC236}">
                  <a16:creationId xmlns:a16="http://schemas.microsoft.com/office/drawing/2014/main" id="{1EDB1885-CDDB-1608-D6DA-5694CC0ED6D2}"/>
                </a:ext>
              </a:extLst>
            </p:cNvPr>
            <p:cNvSpPr txBox="1">
              <a:spLocks/>
            </p:cNvSpPr>
            <p:nvPr/>
          </p:nvSpPr>
          <p:spPr bwMode="auto">
            <a:xfrm>
              <a:off x="2866320" y="2524291"/>
              <a:ext cx="1409796"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Trend Accuracy:</a:t>
              </a:r>
              <a:endParaRPr lang="en-US"/>
            </a:p>
            <a:p>
              <a:pPr algn="ctr"/>
              <a:r>
                <a:rPr lang="en-US" sz="1600" i="1">
                  <a:latin typeface="Calibri"/>
                  <a:cs typeface="Calibri"/>
                </a:rPr>
                <a:t>50%</a:t>
              </a:r>
              <a:endParaRPr lang="en-US"/>
            </a:p>
            <a:p>
              <a:pPr algn="ctr" eaLnBrk="1"/>
              <a:endParaRPr lang="en-US" altLang="en-US" sz="1600" i="1"/>
            </a:p>
            <a:p>
              <a:pPr algn="ctr"/>
              <a:r>
                <a:rPr lang="en-US" altLang="en-US" sz="1600" i="1">
                  <a:latin typeface="Calibri"/>
                  <a:cs typeface="Calibri"/>
                </a:rPr>
                <a:t>R square value: </a:t>
              </a:r>
              <a:endParaRPr lang="en-US" altLang="en-US" sz="1600" i="1"/>
            </a:p>
            <a:p>
              <a:pPr algn="ctr"/>
              <a:r>
                <a:rPr lang="en-US" altLang="en-US" sz="1600" i="1">
                  <a:latin typeface="Calibri"/>
                  <a:cs typeface="Calibri"/>
                </a:rPr>
                <a:t>-0.027</a:t>
              </a:r>
              <a:endParaRPr lang="en-US" altLang="en-US" sz="1600" i="1"/>
            </a:p>
          </p:txBody>
        </p:sp>
      </p:grpSp>
      <p:sp>
        <p:nvSpPr>
          <p:cNvPr id="75" name="Text Box 19">
            <a:extLst>
              <a:ext uri="{FF2B5EF4-FFF2-40B4-BE49-F238E27FC236}">
                <a16:creationId xmlns:a16="http://schemas.microsoft.com/office/drawing/2014/main" id="{DC1546E2-2043-F07B-A224-2C81A8F2CCDA}"/>
              </a:ext>
            </a:extLst>
          </p:cNvPr>
          <p:cNvSpPr txBox="1">
            <a:spLocks/>
          </p:cNvSpPr>
          <p:nvPr/>
        </p:nvSpPr>
        <p:spPr bwMode="auto">
          <a:xfrm>
            <a:off x="4961143" y="2701867"/>
            <a:ext cx="1408014"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Trend Accuracy:</a:t>
            </a:r>
            <a:endParaRPr lang="en-US"/>
          </a:p>
          <a:p>
            <a:pPr algn="ctr"/>
            <a:r>
              <a:rPr lang="en-US" sz="1600" i="1">
                <a:latin typeface="Calibri"/>
                <a:cs typeface="Calibri"/>
              </a:rPr>
              <a:t>57.1 %</a:t>
            </a:r>
            <a:endParaRPr lang="en-US"/>
          </a:p>
          <a:p>
            <a:pPr algn="ctr" eaLnBrk="1"/>
            <a:endParaRPr lang="en-US" altLang="en-US" sz="1600" i="1"/>
          </a:p>
          <a:p>
            <a:pPr algn="ctr"/>
            <a:r>
              <a:rPr lang="en-US" altLang="en-US" sz="1600" i="1">
                <a:latin typeface="Calibri"/>
                <a:cs typeface="Calibri"/>
              </a:rPr>
              <a:t>R square value: </a:t>
            </a:r>
            <a:endParaRPr lang="en-US" altLang="en-US" sz="1600" i="1"/>
          </a:p>
          <a:p>
            <a:pPr algn="ctr"/>
            <a:r>
              <a:rPr lang="en-US" altLang="en-US" sz="1600" i="1">
                <a:latin typeface="Calibri"/>
                <a:cs typeface="Calibri"/>
              </a:rPr>
              <a:t>0.0031</a:t>
            </a:r>
            <a:endParaRPr lang="en-US" altLang="en-US" sz="1600" i="1"/>
          </a:p>
        </p:txBody>
      </p:sp>
      <p:sp>
        <p:nvSpPr>
          <p:cNvPr id="76" name="Text Box 19">
            <a:extLst>
              <a:ext uri="{FF2B5EF4-FFF2-40B4-BE49-F238E27FC236}">
                <a16:creationId xmlns:a16="http://schemas.microsoft.com/office/drawing/2014/main" id="{1B73D1C7-5164-7D85-62A0-EBCDC5E695E5}"/>
              </a:ext>
            </a:extLst>
          </p:cNvPr>
          <p:cNvSpPr txBox="1">
            <a:spLocks/>
          </p:cNvSpPr>
          <p:nvPr/>
        </p:nvSpPr>
        <p:spPr bwMode="auto">
          <a:xfrm>
            <a:off x="6856783" y="2699189"/>
            <a:ext cx="1408014"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Trend Accuracy:</a:t>
            </a:r>
            <a:endParaRPr lang="en-US"/>
          </a:p>
          <a:p>
            <a:pPr algn="ctr"/>
            <a:r>
              <a:rPr lang="en-US" sz="1600" i="1">
                <a:latin typeface="Calibri"/>
                <a:cs typeface="Calibri"/>
              </a:rPr>
              <a:t>51.52 %</a:t>
            </a:r>
            <a:endParaRPr lang="en-US"/>
          </a:p>
          <a:p>
            <a:pPr algn="ctr" eaLnBrk="1"/>
            <a:endParaRPr lang="en-US" altLang="en-US" sz="1600" i="1"/>
          </a:p>
          <a:p>
            <a:pPr algn="ctr"/>
            <a:r>
              <a:rPr lang="en-US" altLang="en-US" sz="1600" i="1">
                <a:latin typeface="Calibri"/>
                <a:cs typeface="Calibri"/>
              </a:rPr>
              <a:t>R square value: </a:t>
            </a:r>
            <a:endParaRPr lang="en-US" altLang="en-US" sz="1600" i="1"/>
          </a:p>
          <a:p>
            <a:pPr algn="ctr"/>
            <a:r>
              <a:rPr lang="en-US" altLang="en-US" sz="1600" i="1">
                <a:latin typeface="Calibri"/>
                <a:cs typeface="Calibri"/>
              </a:rPr>
              <a:t>-0.062</a:t>
            </a:r>
            <a:endParaRPr lang="en-US" altLang="en-US" sz="1600" i="1"/>
          </a:p>
        </p:txBody>
      </p:sp>
    </p:spTree>
    <p:extLst>
      <p:ext uri="{BB962C8B-B14F-4D97-AF65-F5344CB8AC3E}">
        <p14:creationId xmlns:p14="http://schemas.microsoft.com/office/powerpoint/2010/main" val="318883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INTRODUCTION</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Rectangle 1">
            <a:extLst>
              <a:ext uri="{FF2B5EF4-FFF2-40B4-BE49-F238E27FC236}">
                <a16:creationId xmlns:a16="http://schemas.microsoft.com/office/drawing/2014/main" id="{8AADAB50-F7D1-DF91-FDBA-0EE6B2479616}"/>
              </a:ext>
            </a:extLst>
          </p:cNvPr>
          <p:cNvSpPr>
            <a:spLocks/>
          </p:cNvSpPr>
          <p:nvPr/>
        </p:nvSpPr>
        <p:spPr bwMode="auto">
          <a:xfrm>
            <a:off x="384175" y="1944600"/>
            <a:ext cx="3907158" cy="2230791"/>
          </a:xfrm>
          <a:prstGeom prst="rect">
            <a:avLst/>
          </a:prstGeom>
          <a:gradFill rotWithShape="0">
            <a:gsLst>
              <a:gs pos="0">
                <a:srgbClr val="BCBCBC"/>
              </a:gs>
              <a:gs pos="100000">
                <a:srgbClr val="D2D2D2"/>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600">
              <a:solidFill>
                <a:srgbClr val="848484"/>
              </a:solidFill>
            </a:endParaRPr>
          </a:p>
        </p:txBody>
      </p:sp>
      <p:pic>
        <p:nvPicPr>
          <p:cNvPr id="7" name="Picture 4">
            <a:extLst>
              <a:ext uri="{FF2B5EF4-FFF2-40B4-BE49-F238E27FC236}">
                <a16:creationId xmlns:a16="http://schemas.microsoft.com/office/drawing/2014/main" id="{A677F96E-B702-01E9-49F6-CFFEAB5666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0995" y="1906765"/>
            <a:ext cx="4230208" cy="2306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a:extLst>
              <a:ext uri="{FF2B5EF4-FFF2-40B4-BE49-F238E27FC236}">
                <a16:creationId xmlns:a16="http://schemas.microsoft.com/office/drawing/2014/main" id="{201C1E3E-977D-D82D-758E-AE81C35FB683}"/>
              </a:ext>
            </a:extLst>
          </p:cNvPr>
          <p:cNvSpPr txBox="1">
            <a:spLocks/>
          </p:cNvSpPr>
          <p:nvPr/>
        </p:nvSpPr>
        <p:spPr bwMode="auto">
          <a:xfrm>
            <a:off x="408913" y="1969338"/>
            <a:ext cx="3859137"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marL="47625" indent="-4762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b="1" i="1" u="sng">
                <a:latin typeface="Calibri (body)" charset="0"/>
                <a:sym typeface="Calibri (body)" charset="0"/>
              </a:rPr>
              <a:t>Long Short-Term Memory</a:t>
            </a:r>
            <a:r>
              <a:rPr lang="en-US" altLang="en-US" sz="1400" i="1">
                <a:latin typeface="Calibri (body)" charset="0"/>
                <a:sym typeface="Calibri (body)" charset="0"/>
              </a:rPr>
              <a:t> </a:t>
            </a:r>
          </a:p>
          <a:p>
            <a:pPr eaLnBrk="1"/>
            <a:endParaRPr lang="en-US" altLang="en-US" sz="1400" i="1">
              <a:latin typeface="Calibri (body)" charset="0"/>
              <a:sym typeface="Calibri (body)" charset="0"/>
            </a:endParaRPr>
          </a:p>
          <a:p>
            <a:pPr eaLnBrk="1">
              <a:buSzPct val="100000"/>
              <a:buFontTx/>
              <a:buChar char="•"/>
            </a:pPr>
            <a:r>
              <a:rPr lang="en-US" altLang="en-US" sz="1400" i="1">
                <a:latin typeface="Calibri (body)" charset="0"/>
                <a:sym typeface="Calibri (body)" charset="0"/>
              </a:rPr>
              <a:t>LSTM model is a type of recurrent neural network that can selectively store or discard information for better long-term sequence modelling.</a:t>
            </a:r>
          </a:p>
          <a:p>
            <a:pPr eaLnBrk="1"/>
            <a:endParaRPr lang="en-US" altLang="en-US" sz="1400" i="1">
              <a:latin typeface="Calibri (body)" charset="0"/>
              <a:sym typeface="Calibri (body)" charset="0"/>
            </a:endParaRPr>
          </a:p>
          <a:p>
            <a:pPr eaLnBrk="1">
              <a:buSzPct val="100000"/>
              <a:buFontTx/>
              <a:buChar char="•"/>
            </a:pPr>
            <a:r>
              <a:rPr lang="en-US" altLang="en-US" sz="1400" i="1">
                <a:latin typeface="Calibri (body)" charset="0"/>
                <a:sym typeface="Calibri (body)" charset="0"/>
              </a:rPr>
              <a:t>It uses special gating mechanisms to regulate the flow of information into and out of the memory cells.</a:t>
            </a:r>
            <a:endParaRPr lang="en-US" altLang="en-US" sz="1400" b="1" i="1">
              <a:latin typeface="Calibri (body)" charset="0"/>
              <a:sym typeface="Calibri (body)" charset="0"/>
            </a:endParaRPr>
          </a:p>
        </p:txBody>
      </p:sp>
      <p:sp>
        <p:nvSpPr>
          <p:cNvPr id="9" name="Text Box 6">
            <a:extLst>
              <a:ext uri="{FF2B5EF4-FFF2-40B4-BE49-F238E27FC236}">
                <a16:creationId xmlns:a16="http://schemas.microsoft.com/office/drawing/2014/main" id="{DC0BCF88-CDA8-6C76-822D-0AA722D5CBC7}"/>
              </a:ext>
            </a:extLst>
          </p:cNvPr>
          <p:cNvSpPr txBox="1">
            <a:spLocks/>
          </p:cNvSpPr>
          <p:nvPr/>
        </p:nvSpPr>
        <p:spPr bwMode="auto">
          <a:xfrm>
            <a:off x="2450306" y="1297058"/>
            <a:ext cx="4486320" cy="423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ct val="150000"/>
              </a:lnSpc>
              <a:spcBef>
                <a:spcPts val="1000"/>
              </a:spcBef>
            </a:pPr>
            <a:r>
              <a:rPr lang="en-US" altLang="en-US" sz="1600" i="1" u="sng">
                <a:solidFill>
                  <a:srgbClr val="535353"/>
                </a:solidFill>
              </a:rPr>
              <a:t>LSTM is associated with Recurrent Neural Network.</a:t>
            </a:r>
          </a:p>
        </p:txBody>
      </p:sp>
    </p:spTree>
    <p:extLst>
      <p:ext uri="{BB962C8B-B14F-4D97-AF65-F5344CB8AC3E}">
        <p14:creationId xmlns:p14="http://schemas.microsoft.com/office/powerpoint/2010/main" val="152074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dirty="0">
                <a:latin typeface="Calibri (body)"/>
              </a:rPr>
              <a:t>LSTM | FEATURE ENGINEERING</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4" name="Slide Number">
            <a:extLst>
              <a:ext uri="{FF2B5EF4-FFF2-40B4-BE49-F238E27FC236}">
                <a16:creationId xmlns:a16="http://schemas.microsoft.com/office/drawing/2014/main" id="{09C812CB-7C21-629B-7F81-77C422074EB6}"/>
              </a:ext>
            </a:extLst>
          </p:cNvPr>
          <p:cNvSpPr txBox="1">
            <a:spLocks/>
          </p:cNvSpPr>
          <p:nvPr/>
        </p:nvSpPr>
        <p:spPr>
          <a:xfrm>
            <a:off x="78921" y="4853000"/>
            <a:ext cx="258624"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wrap="none" lIns="45719" tIns="45720" rIns="45719" bIns="4572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eaLnBrk="1" fontAlgn="auto" latinLnBrk="0" hangingPunct="0">
              <a:lnSpc>
                <a:spcPct val="100000"/>
              </a:lnSpc>
              <a:spcBef>
                <a:spcPts val="0"/>
              </a:spcBef>
              <a:spcAft>
                <a:spcPts val="0"/>
              </a:spcAft>
              <a:buClrTx/>
              <a:buSzTx/>
              <a:buFontTx/>
              <a:buNone/>
              <a:tabLst/>
              <a:defRPr kumimoji="0" sz="1200" b="0" i="0" u="none" strike="noStrike" kern="1200" cap="none" spc="0" normalizeH="0" baseline="0">
                <a:ln>
                  <a:noFill/>
                </a:ln>
                <a:solidFill>
                  <a:srgbClr val="888888"/>
                </a:solidFill>
                <a:effectLst/>
                <a:uFillTx/>
                <a:latin typeface="+mj-lt"/>
                <a:ea typeface="+mj-ea"/>
                <a:cs typeface="+mj-cs"/>
                <a:sym typeface="Calibri"/>
              </a:defRPr>
            </a:lvl1pPr>
            <a:lvl2pPr marL="0" marR="0" indent="4572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2pPr>
            <a:lvl3pPr marL="0" marR="0" indent="9144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3pPr>
            <a:lvl4pPr marL="0" marR="0" indent="13716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4pPr>
            <a:lvl5pPr marL="0" marR="0" indent="18288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5pPr>
            <a:lvl6pPr marL="0" marR="0" indent="22860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6pPr>
            <a:lvl7pPr marL="0" marR="0" indent="27432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7pPr>
            <a:lvl8pPr marL="0" marR="0" indent="32004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8pPr>
            <a:lvl9pPr marL="0" marR="0" indent="36576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32</a:t>
            </a:fld>
            <a:endParaRPr lang="en-IN"/>
          </a:p>
        </p:txBody>
      </p:sp>
      <p:graphicFrame>
        <p:nvGraphicFramePr>
          <p:cNvPr id="6" name="Table">
            <a:extLst>
              <a:ext uri="{FF2B5EF4-FFF2-40B4-BE49-F238E27FC236}">
                <a16:creationId xmlns:a16="http://schemas.microsoft.com/office/drawing/2014/main" id="{4D2ED2BE-40F2-166D-D9A2-6BCAAB143135}"/>
              </a:ext>
            </a:extLst>
          </p:cNvPr>
          <p:cNvGraphicFramePr/>
          <p:nvPr>
            <p:extLst>
              <p:ext uri="{D42A27DB-BD31-4B8C-83A1-F6EECF244321}">
                <p14:modId xmlns:p14="http://schemas.microsoft.com/office/powerpoint/2010/main" val="3775946415"/>
              </p:ext>
            </p:extLst>
          </p:nvPr>
        </p:nvGraphicFramePr>
        <p:xfrm>
          <a:off x="352424" y="2124378"/>
          <a:ext cx="8439150" cy="2527300"/>
        </p:xfrm>
        <a:graphic>
          <a:graphicData uri="http://schemas.openxmlformats.org/drawingml/2006/table">
            <a:tbl>
              <a:tblPr bandRow="1">
                <a:tableStyleId>{5FD0F851-EC5A-4D38-B0AD-8093EC10F338}</a:tableStyleId>
              </a:tblPr>
              <a:tblGrid>
                <a:gridCol w="1406525">
                  <a:extLst>
                    <a:ext uri="{9D8B030D-6E8A-4147-A177-3AD203B41FA5}">
                      <a16:colId xmlns:a16="http://schemas.microsoft.com/office/drawing/2014/main" val="20000"/>
                    </a:ext>
                  </a:extLst>
                </a:gridCol>
                <a:gridCol w="1406525">
                  <a:extLst>
                    <a:ext uri="{9D8B030D-6E8A-4147-A177-3AD203B41FA5}">
                      <a16:colId xmlns:a16="http://schemas.microsoft.com/office/drawing/2014/main" val="20001"/>
                    </a:ext>
                  </a:extLst>
                </a:gridCol>
                <a:gridCol w="1406525">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gridCol w="1406525">
                  <a:extLst>
                    <a:ext uri="{9D8B030D-6E8A-4147-A177-3AD203B41FA5}">
                      <a16:colId xmlns:a16="http://schemas.microsoft.com/office/drawing/2014/main" val="20004"/>
                    </a:ext>
                  </a:extLst>
                </a:gridCol>
                <a:gridCol w="1406525">
                  <a:extLst>
                    <a:ext uri="{9D8B030D-6E8A-4147-A177-3AD203B41FA5}">
                      <a16:colId xmlns:a16="http://schemas.microsoft.com/office/drawing/2014/main" val="20005"/>
                    </a:ext>
                  </a:extLst>
                </a:gridCol>
              </a:tblGrid>
              <a:tr h="505460">
                <a:tc>
                  <a:txBody>
                    <a:bodyPr/>
                    <a:lstStyle/>
                    <a:p>
                      <a:pPr algn="ctr" defTabSz="685800">
                        <a:defRPr sz="1800"/>
                      </a:pPr>
                      <a:r>
                        <a:rPr sz="1300" b="1"/>
                        <a:t>Column 1</a:t>
                      </a:r>
                    </a:p>
                  </a:txBody>
                  <a:tcPr marL="0" marR="0" marT="0" marB="0" anchor="ctr" horzOverflow="overflow"/>
                </a:tc>
                <a:tc>
                  <a:txBody>
                    <a:bodyPr/>
                    <a:lstStyle/>
                    <a:p>
                      <a:pPr algn="ctr" defTabSz="685800">
                        <a:defRPr sz="1800"/>
                      </a:pPr>
                      <a:r>
                        <a:rPr sz="1300" b="1"/>
                        <a:t>Column 2</a:t>
                      </a:r>
                    </a:p>
                  </a:txBody>
                  <a:tcPr marL="0" marR="0" marT="0" marB="0" anchor="ctr" horzOverflow="overflow"/>
                </a:tc>
                <a:tc>
                  <a:txBody>
                    <a:bodyPr/>
                    <a:lstStyle/>
                    <a:p>
                      <a:pPr algn="ctr" defTabSz="685800">
                        <a:defRPr sz="1800"/>
                      </a:pPr>
                      <a:r>
                        <a:rPr sz="1300" b="1"/>
                        <a:t>Column 3</a:t>
                      </a:r>
                    </a:p>
                  </a:txBody>
                  <a:tcPr marL="0" marR="0" marT="0" marB="0" anchor="ctr" horzOverflow="overflow"/>
                </a:tc>
                <a:tc>
                  <a:txBody>
                    <a:bodyPr/>
                    <a:lstStyle/>
                    <a:p>
                      <a:pPr algn="ctr" defTabSz="685800">
                        <a:defRPr sz="1800"/>
                      </a:pPr>
                      <a:r>
                        <a:rPr sz="1300" b="1"/>
                        <a:t>Column 4</a:t>
                      </a:r>
                    </a:p>
                  </a:txBody>
                  <a:tcPr marL="0" marR="0" marT="0" marB="0" anchor="ctr" horzOverflow="overflow"/>
                </a:tc>
                <a:tc>
                  <a:txBody>
                    <a:bodyPr/>
                    <a:lstStyle/>
                    <a:p>
                      <a:pPr algn="ctr" defTabSz="685800">
                        <a:defRPr sz="1800"/>
                      </a:pPr>
                      <a:r>
                        <a:rPr sz="1300" b="1"/>
                        <a:t>Column 5</a:t>
                      </a:r>
                    </a:p>
                  </a:txBody>
                  <a:tcPr marL="0" marR="0" marT="0" marB="0" anchor="ctr" horzOverflow="overflow"/>
                </a:tc>
                <a:tc>
                  <a:txBody>
                    <a:bodyPr/>
                    <a:lstStyle/>
                    <a:p>
                      <a:pPr algn="ctr" defTabSz="685800">
                        <a:defRPr sz="1800"/>
                      </a:pPr>
                      <a:r>
                        <a:rPr sz="1300" b="1"/>
                        <a:t>Column 6</a:t>
                      </a:r>
                    </a:p>
                  </a:txBody>
                  <a:tcPr marL="0" marR="0" marT="0" marB="0" anchor="ctr" horzOverflow="overflow"/>
                </a:tc>
                <a:extLst>
                  <a:ext uri="{0D108BD9-81ED-4DB2-BD59-A6C34878D82A}">
                    <a16:rowId xmlns:a16="http://schemas.microsoft.com/office/drawing/2014/main" val="10000"/>
                  </a:ext>
                </a:extLst>
              </a:tr>
              <a:tr h="505460">
                <a:tc>
                  <a:txBody>
                    <a:bodyPr/>
                    <a:lstStyle/>
                    <a:p>
                      <a:pPr algn="ctr" defTabSz="685800">
                        <a:defRPr sz="1800"/>
                      </a:pPr>
                      <a:r>
                        <a:rPr sz="1300"/>
                        <a:t>Day 1</a:t>
                      </a:r>
                    </a:p>
                  </a:txBody>
                  <a:tcPr marL="0" marR="0" marT="0" marB="0" anchor="ctr" horzOverflow="overflow"/>
                </a:tc>
                <a:tc>
                  <a:txBody>
                    <a:bodyPr/>
                    <a:lstStyle/>
                    <a:p>
                      <a:pPr algn="ctr" defTabSz="685800">
                        <a:defRPr sz="1800"/>
                      </a:pPr>
                      <a:r>
                        <a:rPr sz="1300"/>
                        <a:t>Day 2</a:t>
                      </a:r>
                    </a:p>
                  </a:txBody>
                  <a:tcPr marL="0" marR="0" marT="0" marB="0" anchor="ctr" horzOverflow="overflow"/>
                </a:tc>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extLst>
                  <a:ext uri="{0D108BD9-81ED-4DB2-BD59-A6C34878D82A}">
                    <a16:rowId xmlns:a16="http://schemas.microsoft.com/office/drawing/2014/main" val="10001"/>
                  </a:ext>
                </a:extLst>
              </a:tr>
              <a:tr h="505460">
                <a:tc>
                  <a:txBody>
                    <a:bodyPr/>
                    <a:lstStyle/>
                    <a:p>
                      <a:pPr algn="ctr" defTabSz="685800">
                        <a:defRPr sz="1800"/>
                      </a:pPr>
                      <a:r>
                        <a:rPr sz="1300"/>
                        <a:t>Day 2</a:t>
                      </a:r>
                    </a:p>
                  </a:txBody>
                  <a:tcPr marL="0" marR="0" marT="0" marB="0" anchor="ctr" horzOverflow="overflow"/>
                </a:tc>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extLst>
                  <a:ext uri="{0D108BD9-81ED-4DB2-BD59-A6C34878D82A}">
                    <a16:rowId xmlns:a16="http://schemas.microsoft.com/office/drawing/2014/main" val="10002"/>
                  </a:ext>
                </a:extLst>
              </a:tr>
              <a:tr h="505460">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tc>
                  <a:txBody>
                    <a:bodyPr/>
                    <a:lstStyle/>
                    <a:p>
                      <a:pPr algn="ctr" defTabSz="685800">
                        <a:defRPr sz="1800"/>
                      </a:pPr>
                      <a:r>
                        <a:rPr sz="1300"/>
                        <a:t>Day 8</a:t>
                      </a:r>
                    </a:p>
                  </a:txBody>
                  <a:tcPr marL="0" marR="0" marT="0" marB="0" anchor="ctr" horzOverflow="overflow"/>
                </a:tc>
                <a:extLst>
                  <a:ext uri="{0D108BD9-81ED-4DB2-BD59-A6C34878D82A}">
                    <a16:rowId xmlns:a16="http://schemas.microsoft.com/office/drawing/2014/main" val="10003"/>
                  </a:ext>
                </a:extLst>
              </a:tr>
              <a:tr h="505460">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tc>
                  <a:txBody>
                    <a:bodyPr/>
                    <a:lstStyle/>
                    <a:p>
                      <a:pPr algn="ctr" defTabSz="685800">
                        <a:defRPr sz="1800"/>
                      </a:pPr>
                      <a:r>
                        <a:rPr sz="1300"/>
                        <a:t>Day 8</a:t>
                      </a:r>
                    </a:p>
                  </a:txBody>
                  <a:tcPr marL="0" marR="0" marT="0" marB="0" anchor="ctr" horzOverflow="overflow"/>
                </a:tc>
                <a:tc>
                  <a:txBody>
                    <a:bodyPr/>
                    <a:lstStyle/>
                    <a:p>
                      <a:pPr algn="ctr" defTabSz="685800">
                        <a:defRPr sz="1800"/>
                      </a:pPr>
                      <a:r>
                        <a:rPr sz="1300"/>
                        <a:t>Day 9</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10" name="Terminator">
            <a:extLst>
              <a:ext uri="{FF2B5EF4-FFF2-40B4-BE49-F238E27FC236}">
                <a16:creationId xmlns:a16="http://schemas.microsoft.com/office/drawing/2014/main" id="{81036476-A3E3-2AC0-93FF-64C8319C5D24}"/>
              </a:ext>
            </a:extLst>
          </p:cNvPr>
          <p:cNvSpPr/>
          <p:nvPr/>
        </p:nvSpPr>
        <p:spPr>
          <a:xfrm>
            <a:off x="2087609" y="2679061"/>
            <a:ext cx="721206" cy="36060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1" name="Terminator">
            <a:extLst>
              <a:ext uri="{FF2B5EF4-FFF2-40B4-BE49-F238E27FC236}">
                <a16:creationId xmlns:a16="http://schemas.microsoft.com/office/drawing/2014/main" id="{3381A931-2339-3CD9-472A-3F1D5F2BF804}"/>
              </a:ext>
            </a:extLst>
          </p:cNvPr>
          <p:cNvSpPr/>
          <p:nvPr/>
        </p:nvSpPr>
        <p:spPr>
          <a:xfrm>
            <a:off x="690609" y="3207727"/>
            <a:ext cx="721206" cy="36060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2" name="Shape">
            <a:extLst>
              <a:ext uri="{FF2B5EF4-FFF2-40B4-BE49-F238E27FC236}">
                <a16:creationId xmlns:a16="http://schemas.microsoft.com/office/drawing/2014/main" id="{C8870161-BC41-69A2-5451-7DAC156F91A4}"/>
              </a:ext>
            </a:extLst>
          </p:cNvPr>
          <p:cNvSpPr/>
          <p:nvPr/>
        </p:nvSpPr>
        <p:spPr>
          <a:xfrm>
            <a:off x="7795531" y="1901028"/>
            <a:ext cx="576041" cy="277561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4">
              <a:lumOff val="25000"/>
              <a:alpha val="54816"/>
            </a:schemeClr>
          </a:solidFill>
          <a:ln w="12700">
            <a:miter lim="400000"/>
          </a:ln>
        </p:spPr>
        <p:txBody>
          <a:bodyPr lIns="45719" rIns="45719" anchor="ctr"/>
          <a:lstStyle/>
          <a:p>
            <a:endParaRPr/>
          </a:p>
        </p:txBody>
      </p:sp>
      <p:sp>
        <p:nvSpPr>
          <p:cNvPr id="13" name="Terminator">
            <a:extLst>
              <a:ext uri="{FF2B5EF4-FFF2-40B4-BE49-F238E27FC236}">
                <a16:creationId xmlns:a16="http://schemas.microsoft.com/office/drawing/2014/main" id="{97429929-4F27-4019-1105-AE3847582620}"/>
              </a:ext>
            </a:extLst>
          </p:cNvPr>
          <p:cNvSpPr/>
          <p:nvPr/>
        </p:nvSpPr>
        <p:spPr>
          <a:xfrm>
            <a:off x="3477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4" name="Terminator">
            <a:extLst>
              <a:ext uri="{FF2B5EF4-FFF2-40B4-BE49-F238E27FC236}">
                <a16:creationId xmlns:a16="http://schemas.microsoft.com/office/drawing/2014/main" id="{28D3CEF8-13F8-0669-C98C-6A5735A25074}"/>
              </a:ext>
            </a:extLst>
          </p:cNvPr>
          <p:cNvSpPr/>
          <p:nvPr/>
        </p:nvSpPr>
        <p:spPr>
          <a:xfrm>
            <a:off x="2080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5" name="Torch">
            <a:extLst>
              <a:ext uri="{FF2B5EF4-FFF2-40B4-BE49-F238E27FC236}">
                <a16:creationId xmlns:a16="http://schemas.microsoft.com/office/drawing/2014/main" id="{56D02799-01C2-DFF1-7735-E0564A30A28D}"/>
              </a:ext>
            </a:extLst>
          </p:cNvPr>
          <p:cNvSpPr/>
          <p:nvPr/>
        </p:nvSpPr>
        <p:spPr>
          <a:xfrm>
            <a:off x="7903144" y="1029420"/>
            <a:ext cx="360815" cy="822642"/>
          </a:xfrm>
          <a:custGeom>
            <a:avLst/>
            <a:gdLst/>
            <a:ahLst/>
            <a:cxnLst>
              <a:cxn ang="0">
                <a:pos x="wd2" y="hd2"/>
              </a:cxn>
              <a:cxn ang="5400000">
                <a:pos x="wd2" y="hd2"/>
              </a:cxn>
              <a:cxn ang="10800000">
                <a:pos x="wd2" y="hd2"/>
              </a:cxn>
              <a:cxn ang="16200000">
                <a:pos x="wd2" y="hd2"/>
              </a:cxn>
            </a:cxnLst>
            <a:rect l="0" t="0" r="r" b="b"/>
            <a:pathLst>
              <a:path w="21588" h="21600" extrusionOk="0">
                <a:moveTo>
                  <a:pt x="1197" y="21600"/>
                </a:moveTo>
                <a:cubicBezTo>
                  <a:pt x="532" y="21600"/>
                  <a:pt x="0" y="21367"/>
                  <a:pt x="0" y="21075"/>
                </a:cubicBezTo>
                <a:lnTo>
                  <a:pt x="0" y="17876"/>
                </a:lnTo>
                <a:cubicBezTo>
                  <a:pt x="0" y="17841"/>
                  <a:pt x="53" y="17817"/>
                  <a:pt x="133" y="17817"/>
                </a:cubicBezTo>
                <a:lnTo>
                  <a:pt x="21466" y="17817"/>
                </a:lnTo>
                <a:cubicBezTo>
                  <a:pt x="21533" y="17817"/>
                  <a:pt x="21600" y="17846"/>
                  <a:pt x="21587" y="17876"/>
                </a:cubicBezTo>
                <a:lnTo>
                  <a:pt x="21587" y="21075"/>
                </a:lnTo>
                <a:cubicBezTo>
                  <a:pt x="21587" y="21367"/>
                  <a:pt x="21055" y="21600"/>
                  <a:pt x="20390" y="21600"/>
                </a:cubicBezTo>
                <a:lnTo>
                  <a:pt x="1197" y="21600"/>
                </a:lnTo>
                <a:close/>
                <a:moveTo>
                  <a:pt x="254" y="17467"/>
                </a:moveTo>
                <a:cubicBezTo>
                  <a:pt x="147" y="17467"/>
                  <a:pt x="92" y="17415"/>
                  <a:pt x="145" y="17374"/>
                </a:cubicBezTo>
                <a:lnTo>
                  <a:pt x="3965" y="14877"/>
                </a:lnTo>
                <a:cubicBezTo>
                  <a:pt x="3992" y="14866"/>
                  <a:pt x="4029" y="14854"/>
                  <a:pt x="4069" y="14854"/>
                </a:cubicBezTo>
                <a:lnTo>
                  <a:pt x="17530" y="14854"/>
                </a:lnTo>
                <a:cubicBezTo>
                  <a:pt x="17584" y="14854"/>
                  <a:pt x="17621" y="14866"/>
                  <a:pt x="17634" y="14877"/>
                </a:cubicBezTo>
                <a:lnTo>
                  <a:pt x="21454" y="17374"/>
                </a:lnTo>
                <a:cubicBezTo>
                  <a:pt x="21520" y="17415"/>
                  <a:pt x="21452" y="17467"/>
                  <a:pt x="21346" y="17467"/>
                </a:cubicBezTo>
                <a:lnTo>
                  <a:pt x="254" y="17467"/>
                </a:lnTo>
                <a:close/>
                <a:moveTo>
                  <a:pt x="4123" y="14480"/>
                </a:moveTo>
                <a:cubicBezTo>
                  <a:pt x="4043" y="14480"/>
                  <a:pt x="3990" y="14450"/>
                  <a:pt x="3990" y="14421"/>
                </a:cubicBezTo>
                <a:lnTo>
                  <a:pt x="3990" y="653"/>
                </a:lnTo>
                <a:cubicBezTo>
                  <a:pt x="3990" y="291"/>
                  <a:pt x="4656" y="0"/>
                  <a:pt x="5494" y="0"/>
                </a:cubicBezTo>
                <a:lnTo>
                  <a:pt x="16105" y="0"/>
                </a:lnTo>
                <a:cubicBezTo>
                  <a:pt x="16929" y="0"/>
                  <a:pt x="17609" y="291"/>
                  <a:pt x="17609" y="653"/>
                </a:cubicBezTo>
                <a:lnTo>
                  <a:pt x="17609" y="14421"/>
                </a:lnTo>
                <a:cubicBezTo>
                  <a:pt x="17609" y="14450"/>
                  <a:pt x="17543" y="14480"/>
                  <a:pt x="17476" y="14480"/>
                </a:cubicBezTo>
                <a:lnTo>
                  <a:pt x="4123" y="14480"/>
                </a:lnTo>
                <a:close/>
                <a:moveTo>
                  <a:pt x="10440" y="11381"/>
                </a:moveTo>
                <a:lnTo>
                  <a:pt x="11147" y="11381"/>
                </a:lnTo>
                <a:cubicBezTo>
                  <a:pt x="11905" y="11381"/>
                  <a:pt x="12526" y="11106"/>
                  <a:pt x="12526" y="10774"/>
                </a:cubicBezTo>
                <a:lnTo>
                  <a:pt x="12526" y="8176"/>
                </a:lnTo>
                <a:lnTo>
                  <a:pt x="12543" y="8176"/>
                </a:lnTo>
                <a:cubicBezTo>
                  <a:pt x="12543" y="7844"/>
                  <a:pt x="11917" y="7569"/>
                  <a:pt x="11159" y="7569"/>
                </a:cubicBezTo>
                <a:lnTo>
                  <a:pt x="10440" y="7569"/>
                </a:lnTo>
                <a:cubicBezTo>
                  <a:pt x="9682" y="7569"/>
                  <a:pt x="9056" y="7844"/>
                  <a:pt x="9056" y="8176"/>
                </a:cubicBezTo>
                <a:lnTo>
                  <a:pt x="9056" y="10774"/>
                </a:lnTo>
                <a:cubicBezTo>
                  <a:pt x="9056" y="11106"/>
                  <a:pt x="9682" y="11381"/>
                  <a:pt x="10440" y="11381"/>
                </a:cubicBezTo>
                <a:close/>
              </a:path>
            </a:pathLst>
          </a:custGeom>
          <a:solidFill>
            <a:srgbClr val="000000"/>
          </a:solidFill>
          <a:ln w="12700">
            <a:miter lim="400000"/>
          </a:ln>
        </p:spPr>
        <p:txBody>
          <a:bodyPr lIns="45719" rIns="45719" anchor="ctr"/>
          <a:lstStyle/>
          <a:p>
            <a:endParaRPr/>
          </a:p>
        </p:txBody>
      </p:sp>
      <p:sp>
        <p:nvSpPr>
          <p:cNvPr id="16" name="Terminator">
            <a:extLst>
              <a:ext uri="{FF2B5EF4-FFF2-40B4-BE49-F238E27FC236}">
                <a16:creationId xmlns:a16="http://schemas.microsoft.com/office/drawing/2014/main" id="{C2E22F8C-EA3D-9183-61C3-478B42DEDC3E}"/>
              </a:ext>
            </a:extLst>
          </p:cNvPr>
          <p:cNvSpPr/>
          <p:nvPr/>
        </p:nvSpPr>
        <p:spPr>
          <a:xfrm>
            <a:off x="4874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7" name="Terminator">
            <a:extLst>
              <a:ext uri="{FF2B5EF4-FFF2-40B4-BE49-F238E27FC236}">
                <a16:creationId xmlns:a16="http://schemas.microsoft.com/office/drawing/2014/main" id="{953518BA-FEC8-236A-8026-81E8D7F234C6}"/>
              </a:ext>
            </a:extLst>
          </p:cNvPr>
          <p:cNvSpPr/>
          <p:nvPr/>
        </p:nvSpPr>
        <p:spPr>
          <a:xfrm>
            <a:off x="3477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8" name="Terminator">
            <a:extLst>
              <a:ext uri="{FF2B5EF4-FFF2-40B4-BE49-F238E27FC236}">
                <a16:creationId xmlns:a16="http://schemas.microsoft.com/office/drawing/2014/main" id="{311C9045-FDD9-440C-8CBB-EAA4E8E40185}"/>
              </a:ext>
            </a:extLst>
          </p:cNvPr>
          <p:cNvSpPr/>
          <p:nvPr/>
        </p:nvSpPr>
        <p:spPr>
          <a:xfrm>
            <a:off x="6271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9" name="Terminator">
            <a:extLst>
              <a:ext uri="{FF2B5EF4-FFF2-40B4-BE49-F238E27FC236}">
                <a16:creationId xmlns:a16="http://schemas.microsoft.com/office/drawing/2014/main" id="{BBA1B4E2-D2CC-6A8E-5F97-35032D9E60FC}"/>
              </a:ext>
            </a:extLst>
          </p:cNvPr>
          <p:cNvSpPr/>
          <p:nvPr/>
        </p:nvSpPr>
        <p:spPr>
          <a:xfrm>
            <a:off x="4874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0" name="Terminator">
            <a:extLst>
              <a:ext uri="{FF2B5EF4-FFF2-40B4-BE49-F238E27FC236}">
                <a16:creationId xmlns:a16="http://schemas.microsoft.com/office/drawing/2014/main" id="{6C543F36-AB73-9DAF-14E0-2C767A1668C5}"/>
              </a:ext>
            </a:extLst>
          </p:cNvPr>
          <p:cNvSpPr/>
          <p:nvPr/>
        </p:nvSpPr>
        <p:spPr>
          <a:xfrm>
            <a:off x="7668095" y="2660515"/>
            <a:ext cx="721205"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1" name="Terminator">
            <a:extLst>
              <a:ext uri="{FF2B5EF4-FFF2-40B4-BE49-F238E27FC236}">
                <a16:creationId xmlns:a16="http://schemas.microsoft.com/office/drawing/2014/main" id="{298131EE-3FE3-ADB4-E8BE-01275A867E97}"/>
              </a:ext>
            </a:extLst>
          </p:cNvPr>
          <p:cNvSpPr/>
          <p:nvPr/>
        </p:nvSpPr>
        <p:spPr>
          <a:xfrm>
            <a:off x="6271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2" name="Arrow">
            <a:extLst>
              <a:ext uri="{FF2B5EF4-FFF2-40B4-BE49-F238E27FC236}">
                <a16:creationId xmlns:a16="http://schemas.microsoft.com/office/drawing/2014/main" id="{D86F9E20-931A-36B9-9457-8DC4EB0EFADE}"/>
              </a:ext>
            </a:extLst>
          </p:cNvPr>
          <p:cNvSpPr/>
          <p:nvPr/>
        </p:nvSpPr>
        <p:spPr>
          <a:xfrm rot="9354114">
            <a:off x="1405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3" name="Arrow">
            <a:extLst>
              <a:ext uri="{FF2B5EF4-FFF2-40B4-BE49-F238E27FC236}">
                <a16:creationId xmlns:a16="http://schemas.microsoft.com/office/drawing/2014/main" id="{B1174B79-E684-2565-B497-B9A88986FEC2}"/>
              </a:ext>
            </a:extLst>
          </p:cNvPr>
          <p:cNvSpPr/>
          <p:nvPr/>
        </p:nvSpPr>
        <p:spPr>
          <a:xfrm rot="9354114">
            <a:off x="2802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4" name="Arrow">
            <a:extLst>
              <a:ext uri="{FF2B5EF4-FFF2-40B4-BE49-F238E27FC236}">
                <a16:creationId xmlns:a16="http://schemas.microsoft.com/office/drawing/2014/main" id="{872960CA-80EA-01F7-0D8C-B9DF4F07BE88}"/>
              </a:ext>
            </a:extLst>
          </p:cNvPr>
          <p:cNvSpPr/>
          <p:nvPr/>
        </p:nvSpPr>
        <p:spPr>
          <a:xfrm rot="9354114">
            <a:off x="4199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5" name="Arrow">
            <a:extLst>
              <a:ext uri="{FF2B5EF4-FFF2-40B4-BE49-F238E27FC236}">
                <a16:creationId xmlns:a16="http://schemas.microsoft.com/office/drawing/2014/main" id="{3C354514-0EEF-4760-A507-777E21940112}"/>
              </a:ext>
            </a:extLst>
          </p:cNvPr>
          <p:cNvSpPr/>
          <p:nvPr/>
        </p:nvSpPr>
        <p:spPr>
          <a:xfrm rot="9354114">
            <a:off x="5595602"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6" name="Arrow">
            <a:extLst>
              <a:ext uri="{FF2B5EF4-FFF2-40B4-BE49-F238E27FC236}">
                <a16:creationId xmlns:a16="http://schemas.microsoft.com/office/drawing/2014/main" id="{7C02F925-706F-BDE8-22BC-27DEEA5ACB1D}"/>
              </a:ext>
            </a:extLst>
          </p:cNvPr>
          <p:cNvSpPr/>
          <p:nvPr/>
        </p:nvSpPr>
        <p:spPr>
          <a:xfrm rot="9354114">
            <a:off x="6990006"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7" name="Target…">
            <a:extLst>
              <a:ext uri="{FF2B5EF4-FFF2-40B4-BE49-F238E27FC236}">
                <a16:creationId xmlns:a16="http://schemas.microsoft.com/office/drawing/2014/main" id="{D6C80226-EFCE-9710-7935-E51E2D90DF23}"/>
              </a:ext>
            </a:extLst>
          </p:cNvPr>
          <p:cNvSpPr txBox="1"/>
          <p:nvPr/>
        </p:nvSpPr>
        <p:spPr>
          <a:xfrm>
            <a:off x="7734525" y="564388"/>
            <a:ext cx="698053" cy="5094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algn="ctr">
              <a:defRPr sz="1400" i="1"/>
            </a:pPr>
            <a:r>
              <a:t>Target</a:t>
            </a:r>
          </a:p>
          <a:p>
            <a:pPr algn="ctr">
              <a:defRPr sz="1400" i="1"/>
            </a:pPr>
            <a:r>
              <a:t>Variable</a:t>
            </a:r>
          </a:p>
        </p:txBody>
      </p:sp>
      <p:sp>
        <p:nvSpPr>
          <p:cNvPr id="28" name="Line">
            <a:extLst>
              <a:ext uri="{FF2B5EF4-FFF2-40B4-BE49-F238E27FC236}">
                <a16:creationId xmlns:a16="http://schemas.microsoft.com/office/drawing/2014/main" id="{B5B7A4B6-190E-B831-9292-65F748183D4C}"/>
              </a:ext>
            </a:extLst>
          </p:cNvPr>
          <p:cNvSpPr/>
          <p:nvPr/>
        </p:nvSpPr>
        <p:spPr>
          <a:xfrm>
            <a:off x="5016675" y="1923586"/>
            <a:ext cx="2371354" cy="1"/>
          </a:xfrm>
          <a:prstGeom prst="line">
            <a:avLst/>
          </a:prstGeom>
          <a:ln w="12700">
            <a:solidFill>
              <a:srgbClr val="000000"/>
            </a:solidFill>
            <a:miter lim="400000"/>
            <a:tailEnd type="triangle" len="sm"/>
          </a:ln>
        </p:spPr>
        <p:txBody>
          <a:bodyPr lIns="45719" rIns="45719"/>
          <a:lstStyle/>
          <a:p>
            <a:endParaRPr/>
          </a:p>
        </p:txBody>
      </p:sp>
      <p:sp>
        <p:nvSpPr>
          <p:cNvPr id="29" name="Independent Variables">
            <a:extLst>
              <a:ext uri="{FF2B5EF4-FFF2-40B4-BE49-F238E27FC236}">
                <a16:creationId xmlns:a16="http://schemas.microsoft.com/office/drawing/2014/main" id="{126D8463-85FD-D674-17F4-5981E3204288}"/>
              </a:ext>
            </a:extLst>
          </p:cNvPr>
          <p:cNvSpPr txBox="1"/>
          <p:nvPr/>
        </p:nvSpPr>
        <p:spPr>
          <a:xfrm>
            <a:off x="3323196" y="1783187"/>
            <a:ext cx="1713283" cy="280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lgn="ctr">
              <a:defRPr sz="1400" i="1"/>
            </a:lvl1pPr>
          </a:lstStyle>
          <a:p>
            <a:r>
              <a:t>Independent Variables</a:t>
            </a:r>
          </a:p>
        </p:txBody>
      </p:sp>
      <p:sp>
        <p:nvSpPr>
          <p:cNvPr id="30" name="Line">
            <a:extLst>
              <a:ext uri="{FF2B5EF4-FFF2-40B4-BE49-F238E27FC236}">
                <a16:creationId xmlns:a16="http://schemas.microsoft.com/office/drawing/2014/main" id="{9C3905ED-6BB1-9977-F1A2-795DFD5CA4EE}"/>
              </a:ext>
            </a:extLst>
          </p:cNvPr>
          <p:cNvSpPr/>
          <p:nvPr/>
        </p:nvSpPr>
        <p:spPr>
          <a:xfrm flipH="1" flipV="1">
            <a:off x="366602" y="1923586"/>
            <a:ext cx="2964191" cy="1"/>
          </a:xfrm>
          <a:prstGeom prst="line">
            <a:avLst/>
          </a:prstGeom>
          <a:ln w="12700">
            <a:solidFill>
              <a:srgbClr val="000000"/>
            </a:solidFill>
            <a:miter lim="400000"/>
            <a:tailEnd type="triangle" len="sm"/>
          </a:ln>
        </p:spPr>
        <p:txBody>
          <a:bodyPr lIns="45719" rIns="45719"/>
          <a:lstStyle/>
          <a:p>
            <a:endParaRPr/>
          </a:p>
        </p:txBody>
      </p:sp>
    </p:spTree>
    <p:extLst>
      <p:ext uri="{BB962C8B-B14F-4D97-AF65-F5344CB8AC3E}">
        <p14:creationId xmlns:p14="http://schemas.microsoft.com/office/powerpoint/2010/main" val="53200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SPLITTING TIME SERIES DATA</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7" name="Rectangle 3">
            <a:extLst>
              <a:ext uri="{FF2B5EF4-FFF2-40B4-BE49-F238E27FC236}">
                <a16:creationId xmlns:a16="http://schemas.microsoft.com/office/drawing/2014/main" id="{A1EF4920-0C5D-E19D-5281-DD691E66D1C1}"/>
              </a:ext>
            </a:extLst>
          </p:cNvPr>
          <p:cNvSpPr>
            <a:spLocks/>
          </p:cNvSpPr>
          <p:nvPr/>
        </p:nvSpPr>
        <p:spPr bwMode="auto">
          <a:xfrm>
            <a:off x="911266" y="2645734"/>
            <a:ext cx="2792653" cy="312777"/>
          </a:xfrm>
          <a:prstGeom prst="rect">
            <a:avLst/>
          </a:prstGeom>
          <a:solidFill>
            <a:srgbClr val="FFE08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8" name="Rectangle 4">
            <a:extLst>
              <a:ext uri="{FF2B5EF4-FFF2-40B4-BE49-F238E27FC236}">
                <a16:creationId xmlns:a16="http://schemas.microsoft.com/office/drawing/2014/main" id="{5D5C9171-E92B-6B19-FFEF-FFECC97A9A5E}"/>
              </a:ext>
            </a:extLst>
          </p:cNvPr>
          <p:cNvSpPr>
            <a:spLocks/>
          </p:cNvSpPr>
          <p:nvPr/>
        </p:nvSpPr>
        <p:spPr bwMode="auto">
          <a:xfrm>
            <a:off x="5142136" y="2645734"/>
            <a:ext cx="1385156" cy="312777"/>
          </a:xfrm>
          <a:prstGeom prst="rect">
            <a:avLst/>
          </a:prstGeom>
          <a:solidFill>
            <a:srgbClr val="FFC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9" name="Rectangle 5">
            <a:extLst>
              <a:ext uri="{FF2B5EF4-FFF2-40B4-BE49-F238E27FC236}">
                <a16:creationId xmlns:a16="http://schemas.microsoft.com/office/drawing/2014/main" id="{F9BB7162-0412-0A08-8C11-2C6D69C430FB}"/>
              </a:ext>
            </a:extLst>
          </p:cNvPr>
          <p:cNvSpPr>
            <a:spLocks/>
          </p:cNvSpPr>
          <p:nvPr/>
        </p:nvSpPr>
        <p:spPr bwMode="auto">
          <a:xfrm>
            <a:off x="6528688" y="2645734"/>
            <a:ext cx="902027" cy="312777"/>
          </a:xfrm>
          <a:prstGeom prst="rect">
            <a:avLst/>
          </a:prstGeom>
          <a:solidFill>
            <a:srgbClr val="CC9A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0" name="Text Box 6">
            <a:extLst>
              <a:ext uri="{FF2B5EF4-FFF2-40B4-BE49-F238E27FC236}">
                <a16:creationId xmlns:a16="http://schemas.microsoft.com/office/drawing/2014/main" id="{34B450E6-9BE7-A2FE-B403-71B4B385BA92}"/>
              </a:ext>
            </a:extLst>
          </p:cNvPr>
          <p:cNvSpPr txBox="1">
            <a:spLocks/>
          </p:cNvSpPr>
          <p:nvPr/>
        </p:nvSpPr>
        <p:spPr bwMode="auto">
          <a:xfrm>
            <a:off x="1799449" y="2645574"/>
            <a:ext cx="985807"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2018 to 2021</a:t>
            </a:r>
          </a:p>
        </p:txBody>
      </p:sp>
      <p:sp>
        <p:nvSpPr>
          <p:cNvPr id="21" name="Text Box 7">
            <a:extLst>
              <a:ext uri="{FF2B5EF4-FFF2-40B4-BE49-F238E27FC236}">
                <a16:creationId xmlns:a16="http://schemas.microsoft.com/office/drawing/2014/main" id="{66910243-F6DA-C4E2-41E8-65D6EB18361E}"/>
              </a:ext>
            </a:extLst>
          </p:cNvPr>
          <p:cNvSpPr txBox="1">
            <a:spLocks/>
          </p:cNvSpPr>
          <p:nvPr/>
        </p:nvSpPr>
        <p:spPr bwMode="auto">
          <a:xfrm>
            <a:off x="5667274" y="2645574"/>
            <a:ext cx="430069"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2022</a:t>
            </a:r>
          </a:p>
        </p:txBody>
      </p:sp>
      <p:sp>
        <p:nvSpPr>
          <p:cNvPr id="22" name="Text Box 8">
            <a:extLst>
              <a:ext uri="{FF2B5EF4-FFF2-40B4-BE49-F238E27FC236}">
                <a16:creationId xmlns:a16="http://schemas.microsoft.com/office/drawing/2014/main" id="{3F1119ED-43A1-59B5-DE2E-F7EAEF8FCF6B}"/>
              </a:ext>
            </a:extLst>
          </p:cNvPr>
          <p:cNvSpPr txBox="1">
            <a:spLocks/>
          </p:cNvSpPr>
          <p:nvPr/>
        </p:nvSpPr>
        <p:spPr bwMode="auto">
          <a:xfrm>
            <a:off x="6724294" y="2645574"/>
            <a:ext cx="478940"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1 Day</a:t>
            </a:r>
          </a:p>
        </p:txBody>
      </p:sp>
      <p:sp>
        <p:nvSpPr>
          <p:cNvPr id="23" name="Text Box 9">
            <a:extLst>
              <a:ext uri="{FF2B5EF4-FFF2-40B4-BE49-F238E27FC236}">
                <a16:creationId xmlns:a16="http://schemas.microsoft.com/office/drawing/2014/main" id="{3946A62C-B07B-2377-C531-51F71C485E97}"/>
              </a:ext>
            </a:extLst>
          </p:cNvPr>
          <p:cNvSpPr txBox="1">
            <a:spLocks/>
          </p:cNvSpPr>
          <p:nvPr/>
        </p:nvSpPr>
        <p:spPr bwMode="auto">
          <a:xfrm>
            <a:off x="1906847" y="2398584"/>
            <a:ext cx="801491"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Train Data</a:t>
            </a:r>
          </a:p>
        </p:txBody>
      </p:sp>
      <p:sp>
        <p:nvSpPr>
          <p:cNvPr id="24" name="Text Box 10">
            <a:extLst>
              <a:ext uri="{FF2B5EF4-FFF2-40B4-BE49-F238E27FC236}">
                <a16:creationId xmlns:a16="http://schemas.microsoft.com/office/drawing/2014/main" id="{865D2F0A-982F-8D03-1985-6F0F66B9D859}"/>
              </a:ext>
            </a:extLst>
          </p:cNvPr>
          <p:cNvSpPr txBox="1">
            <a:spLocks/>
          </p:cNvSpPr>
          <p:nvPr/>
        </p:nvSpPr>
        <p:spPr bwMode="auto">
          <a:xfrm>
            <a:off x="5534503" y="2398584"/>
            <a:ext cx="726090"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Test Data</a:t>
            </a:r>
          </a:p>
        </p:txBody>
      </p:sp>
      <p:sp>
        <p:nvSpPr>
          <p:cNvPr id="25" name="Text Box 11">
            <a:extLst>
              <a:ext uri="{FF2B5EF4-FFF2-40B4-BE49-F238E27FC236}">
                <a16:creationId xmlns:a16="http://schemas.microsoft.com/office/drawing/2014/main" id="{2BF20FEA-72AC-8BA2-32CC-7E09465D32F6}"/>
              </a:ext>
            </a:extLst>
          </p:cNvPr>
          <p:cNvSpPr txBox="1">
            <a:spLocks/>
          </p:cNvSpPr>
          <p:nvPr/>
        </p:nvSpPr>
        <p:spPr bwMode="auto">
          <a:xfrm>
            <a:off x="6591523" y="2398584"/>
            <a:ext cx="776358"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Prediction</a:t>
            </a:r>
          </a:p>
        </p:txBody>
      </p:sp>
      <p:sp>
        <p:nvSpPr>
          <p:cNvPr id="27" name="Rectangle 13">
            <a:extLst>
              <a:ext uri="{FF2B5EF4-FFF2-40B4-BE49-F238E27FC236}">
                <a16:creationId xmlns:a16="http://schemas.microsoft.com/office/drawing/2014/main" id="{DA5651A5-3014-2B00-C797-B877CF6A6892}"/>
              </a:ext>
            </a:extLst>
          </p:cNvPr>
          <p:cNvSpPr>
            <a:spLocks/>
          </p:cNvSpPr>
          <p:nvPr/>
        </p:nvSpPr>
        <p:spPr bwMode="auto">
          <a:xfrm>
            <a:off x="3699730" y="2645734"/>
            <a:ext cx="1503844" cy="312777"/>
          </a:xfrm>
          <a:prstGeom prst="rect">
            <a:avLst/>
          </a:prstGeom>
          <a:solidFill>
            <a:srgbClr val="FFD04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8" name="Text Box 14">
            <a:extLst>
              <a:ext uri="{FF2B5EF4-FFF2-40B4-BE49-F238E27FC236}">
                <a16:creationId xmlns:a16="http://schemas.microsoft.com/office/drawing/2014/main" id="{FE020F35-D5AF-AD90-CC90-D6B40EE1FCA0}"/>
              </a:ext>
            </a:extLst>
          </p:cNvPr>
          <p:cNvSpPr txBox="1">
            <a:spLocks/>
          </p:cNvSpPr>
          <p:nvPr/>
        </p:nvSpPr>
        <p:spPr bwMode="auto">
          <a:xfrm>
            <a:off x="4051604" y="2398584"/>
            <a:ext cx="780547"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Validation</a:t>
            </a:r>
          </a:p>
        </p:txBody>
      </p:sp>
      <p:sp>
        <p:nvSpPr>
          <p:cNvPr id="29" name="Text Box 15">
            <a:extLst>
              <a:ext uri="{FF2B5EF4-FFF2-40B4-BE49-F238E27FC236}">
                <a16:creationId xmlns:a16="http://schemas.microsoft.com/office/drawing/2014/main" id="{C630491D-5C37-14B7-A74A-2EACD18F70DF}"/>
              </a:ext>
            </a:extLst>
          </p:cNvPr>
          <p:cNvSpPr txBox="1">
            <a:spLocks/>
          </p:cNvSpPr>
          <p:nvPr/>
        </p:nvSpPr>
        <p:spPr bwMode="auto">
          <a:xfrm>
            <a:off x="3955378" y="2645574"/>
            <a:ext cx="962069"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50 days data</a:t>
            </a:r>
          </a:p>
        </p:txBody>
      </p:sp>
      <p:sp>
        <p:nvSpPr>
          <p:cNvPr id="30" name="Text Box 16">
            <a:extLst>
              <a:ext uri="{FF2B5EF4-FFF2-40B4-BE49-F238E27FC236}">
                <a16:creationId xmlns:a16="http://schemas.microsoft.com/office/drawing/2014/main" id="{87E5473B-0788-F355-C041-4D65DAE44DE8}"/>
              </a:ext>
            </a:extLst>
          </p:cNvPr>
          <p:cNvSpPr txBox="1">
            <a:spLocks/>
          </p:cNvSpPr>
          <p:nvPr/>
        </p:nvSpPr>
        <p:spPr bwMode="auto">
          <a:xfrm>
            <a:off x="504935" y="1327602"/>
            <a:ext cx="8311973" cy="892552"/>
          </a:xfrm>
          <a:prstGeom prst="rect">
            <a:avLst/>
          </a:prstGeom>
          <a:solidFill>
            <a:srgbClr val="D2D2D2"/>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marL="130175" indent="-1301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buSzPct val="100000"/>
              <a:buFontTx/>
              <a:buChar char="•"/>
            </a:pPr>
            <a:r>
              <a:rPr lang="en-US" altLang="en-US" sz="1300" i="1"/>
              <a:t>Choose a cutoff point in time to separate the training data from the test data. The cutoff point should be a date that is before the time period for which you want to make predictions.</a:t>
            </a:r>
          </a:p>
          <a:p>
            <a:pPr eaLnBrk="1">
              <a:buSzPct val="100000"/>
              <a:buFontTx/>
              <a:buChar char="•"/>
            </a:pPr>
            <a:r>
              <a:rPr lang="en-US" altLang="en-US" sz="1300" i="1"/>
              <a:t>Train the model on the training data up to the cutoff point.</a:t>
            </a:r>
          </a:p>
          <a:p>
            <a:pPr eaLnBrk="1">
              <a:buSzPct val="100000"/>
              <a:buFontTx/>
              <a:buChar char="•"/>
            </a:pPr>
            <a:r>
              <a:rPr lang="en-US" altLang="en-US" sz="1300" i="1"/>
              <a:t>Evaluate the performance of the model on the test data, which consists of observations after the cutoff point.</a:t>
            </a:r>
          </a:p>
        </p:txBody>
      </p:sp>
      <p:sp>
        <p:nvSpPr>
          <p:cNvPr id="31" name="AutoShape 17">
            <a:extLst>
              <a:ext uri="{FF2B5EF4-FFF2-40B4-BE49-F238E27FC236}">
                <a16:creationId xmlns:a16="http://schemas.microsoft.com/office/drawing/2014/main" id="{C12C3B30-4A53-B92C-BA85-80F2F7BB9A48}"/>
              </a:ext>
            </a:extLst>
          </p:cNvPr>
          <p:cNvSpPr>
            <a:spLocks/>
          </p:cNvSpPr>
          <p:nvPr/>
        </p:nvSpPr>
        <p:spPr bwMode="auto">
          <a:xfrm rot="3421849">
            <a:off x="3574061" y="2384621"/>
            <a:ext cx="287643" cy="259717"/>
          </a:xfrm>
          <a:custGeom>
            <a:avLst/>
            <a:gdLst>
              <a:gd name="T0" fmla="*/ 163513 w 21506"/>
              <a:gd name="T1" fmla="*/ 147638 h 21600"/>
              <a:gd name="T2" fmla="*/ 163513 w 21506"/>
              <a:gd name="T3" fmla="*/ 147638 h 21600"/>
              <a:gd name="T4" fmla="*/ 163513 w 21506"/>
              <a:gd name="T5" fmla="*/ 147638 h 21600"/>
              <a:gd name="T6" fmla="*/ 163513 w 21506"/>
              <a:gd name="T7" fmla="*/ 1476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a:p>
        </p:txBody>
      </p:sp>
      <p:sp>
        <p:nvSpPr>
          <p:cNvPr id="32" name="Text Box 18">
            <a:extLst>
              <a:ext uri="{FF2B5EF4-FFF2-40B4-BE49-F238E27FC236}">
                <a16:creationId xmlns:a16="http://schemas.microsoft.com/office/drawing/2014/main" id="{EE017634-62BF-ECFB-C634-804F998FF4A0}"/>
              </a:ext>
            </a:extLst>
          </p:cNvPr>
          <p:cNvSpPr txBox="1">
            <a:spLocks/>
          </p:cNvSpPr>
          <p:nvPr/>
        </p:nvSpPr>
        <p:spPr bwMode="auto">
          <a:xfrm rot="16200000">
            <a:off x="3296754" y="2567539"/>
            <a:ext cx="696767" cy="293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a:t>- - - - -</a:t>
            </a:r>
          </a:p>
        </p:txBody>
      </p:sp>
      <p:sp>
        <p:nvSpPr>
          <p:cNvPr id="33" name="Text Box 19">
            <a:extLst>
              <a:ext uri="{FF2B5EF4-FFF2-40B4-BE49-F238E27FC236}">
                <a16:creationId xmlns:a16="http://schemas.microsoft.com/office/drawing/2014/main" id="{4DD7B0ED-514E-1CB8-FEB2-FC9E0159DB23}"/>
              </a:ext>
            </a:extLst>
          </p:cNvPr>
          <p:cNvSpPr txBox="1">
            <a:spLocks/>
          </p:cNvSpPr>
          <p:nvPr/>
        </p:nvSpPr>
        <p:spPr bwMode="auto">
          <a:xfrm>
            <a:off x="3330963" y="3007081"/>
            <a:ext cx="628347" cy="2010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000" i="1"/>
              <a:t>Cutoff point</a:t>
            </a:r>
          </a:p>
        </p:txBody>
      </p:sp>
      <p:pic>
        <p:nvPicPr>
          <p:cNvPr id="6" name="Image" descr="Image">
            <a:extLst>
              <a:ext uri="{FF2B5EF4-FFF2-40B4-BE49-F238E27FC236}">
                <a16:creationId xmlns:a16="http://schemas.microsoft.com/office/drawing/2014/main" id="{B8AF09E1-0CD2-155A-1CA7-880E278EA482}"/>
              </a:ext>
            </a:extLst>
          </p:cNvPr>
          <p:cNvPicPr>
            <a:picLocks noChangeAspect="1"/>
          </p:cNvPicPr>
          <p:nvPr/>
        </p:nvPicPr>
        <p:blipFill>
          <a:blip r:embed="rId3"/>
          <a:stretch>
            <a:fillRect/>
          </a:stretch>
        </p:blipFill>
        <p:spPr>
          <a:xfrm>
            <a:off x="1983541" y="3261492"/>
            <a:ext cx="4916672" cy="1621995"/>
          </a:xfrm>
          <a:prstGeom prst="rect">
            <a:avLst/>
          </a:prstGeom>
          <a:ln w="12700">
            <a:miter lim="400000"/>
          </a:ln>
        </p:spPr>
      </p:pic>
    </p:spTree>
    <p:extLst>
      <p:ext uri="{BB962C8B-B14F-4D97-AF65-F5344CB8AC3E}">
        <p14:creationId xmlns:p14="http://schemas.microsoft.com/office/powerpoint/2010/main" val="535718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D6C0E4E9-F5E3-2C2D-B248-3CDBFE8B0CE6}"/>
              </a:ext>
            </a:extLst>
          </p:cNvPr>
          <p:cNvPicPr>
            <a:picLocks noChangeAspect="1"/>
          </p:cNvPicPr>
          <p:nvPr/>
        </p:nvPicPr>
        <p:blipFill>
          <a:blip r:embed="rId3"/>
          <a:stretch>
            <a:fillRect/>
          </a:stretch>
        </p:blipFill>
        <p:spPr>
          <a:xfrm>
            <a:off x="1240769" y="1038672"/>
            <a:ext cx="5361738" cy="2216185"/>
          </a:xfrm>
          <a:prstGeom prst="rect">
            <a:avLst/>
          </a:prstGeom>
          <a:ln w="12700">
            <a:miter lim="400000"/>
          </a:ln>
        </p:spPr>
      </p:pic>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dirty="0">
                <a:latin typeface="Calibri (body)"/>
              </a:rPr>
              <a:t>LSTM | MODEL SUMMARY</a:t>
            </a:r>
            <a:br>
              <a:rPr lang="en-US" altLang="zh-CN" dirty="0">
                <a:latin typeface="Calibri (body)"/>
              </a:rPr>
            </a:br>
            <a:endParaRPr lang="en-US" altLang="zh-CN" dirty="0">
              <a:latin typeface="Calibri (body)"/>
            </a:endParaRP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pic>
        <p:nvPicPr>
          <p:cNvPr id="8" name="download (27).png" descr="download (27).png">
            <a:extLst>
              <a:ext uri="{FF2B5EF4-FFF2-40B4-BE49-F238E27FC236}">
                <a16:creationId xmlns:a16="http://schemas.microsoft.com/office/drawing/2014/main" id="{E336F002-CFAB-CDD8-01F9-2872D4C3CA9C}"/>
              </a:ext>
            </a:extLst>
          </p:cNvPr>
          <p:cNvPicPr>
            <a:picLocks noChangeAspect="1"/>
          </p:cNvPicPr>
          <p:nvPr/>
        </p:nvPicPr>
        <p:blipFill>
          <a:blip r:embed="rId4"/>
          <a:stretch>
            <a:fillRect/>
          </a:stretch>
        </p:blipFill>
        <p:spPr>
          <a:xfrm>
            <a:off x="7157187" y="605808"/>
            <a:ext cx="1479093" cy="3931884"/>
          </a:xfrm>
          <a:prstGeom prst="rect">
            <a:avLst/>
          </a:prstGeom>
          <a:ln w="12700">
            <a:miter lim="400000"/>
          </a:ln>
        </p:spPr>
      </p:pic>
      <p:sp>
        <p:nvSpPr>
          <p:cNvPr id="9" name="Hyperparameters:">
            <a:extLst>
              <a:ext uri="{FF2B5EF4-FFF2-40B4-BE49-F238E27FC236}">
                <a16:creationId xmlns:a16="http://schemas.microsoft.com/office/drawing/2014/main" id="{B22D4319-6450-2804-DF5F-A82BE88C0C08}"/>
              </a:ext>
            </a:extLst>
          </p:cNvPr>
          <p:cNvSpPr txBox="1"/>
          <p:nvPr/>
        </p:nvSpPr>
        <p:spPr>
          <a:xfrm>
            <a:off x="642862" y="3269419"/>
            <a:ext cx="1787052" cy="3330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Hyperparameters:</a:t>
            </a:r>
          </a:p>
        </p:txBody>
      </p:sp>
      <p:pic>
        <p:nvPicPr>
          <p:cNvPr id="10" name="WhatsApp Image 2023-03-10 at 12.57.55 PM.jpeg" descr="WhatsApp Image 2023-03-10 at 12.57.55 PM.jpeg">
            <a:extLst>
              <a:ext uri="{FF2B5EF4-FFF2-40B4-BE49-F238E27FC236}">
                <a16:creationId xmlns:a16="http://schemas.microsoft.com/office/drawing/2014/main" id="{34B5337A-C4BE-7819-D0C1-3175585182BF}"/>
              </a:ext>
            </a:extLst>
          </p:cNvPr>
          <p:cNvPicPr>
            <a:picLocks noChangeAspect="1"/>
          </p:cNvPicPr>
          <p:nvPr/>
        </p:nvPicPr>
        <p:blipFill>
          <a:blip r:embed="rId5"/>
          <a:stretch>
            <a:fillRect/>
          </a:stretch>
        </p:blipFill>
        <p:spPr>
          <a:xfrm>
            <a:off x="507720" y="3617069"/>
            <a:ext cx="6222576" cy="1142427"/>
          </a:xfrm>
          <a:prstGeom prst="rect">
            <a:avLst/>
          </a:prstGeom>
          <a:ln w="12700">
            <a:miter lim="400000"/>
          </a:ln>
        </p:spPr>
      </p:pic>
    </p:spTree>
    <p:extLst>
      <p:ext uri="{BB962C8B-B14F-4D97-AF65-F5344CB8AC3E}">
        <p14:creationId xmlns:p14="http://schemas.microsoft.com/office/powerpoint/2010/main" val="401012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ea typeface="等线 Light"/>
              </a:rPr>
              <a:t>LSTM | visualization </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7" name="Rectangle">
            <a:extLst>
              <a:ext uri="{FF2B5EF4-FFF2-40B4-BE49-F238E27FC236}">
                <a16:creationId xmlns:a16="http://schemas.microsoft.com/office/drawing/2014/main" id="{6D284F2D-8BD4-4DA9-E718-F596FF478B02}"/>
              </a:ext>
            </a:extLst>
          </p:cNvPr>
          <p:cNvSpPr/>
          <p:nvPr/>
        </p:nvSpPr>
        <p:spPr>
          <a:xfrm>
            <a:off x="334006" y="3752893"/>
            <a:ext cx="4124825" cy="143730"/>
          </a:xfrm>
          <a:prstGeom prst="rect">
            <a:avLst/>
          </a:prstGeom>
          <a:solidFill>
            <a:srgbClr val="FFFFFF"/>
          </a:solidFill>
          <a:ln w="12700">
            <a:miter lim="400000"/>
          </a:ln>
        </p:spPr>
        <p:txBody>
          <a:bodyPr lIns="45719" rIns="45719" anchor="ctr"/>
          <a:lstStyle/>
          <a:p>
            <a:endParaRPr/>
          </a:p>
        </p:txBody>
      </p:sp>
      <p:sp>
        <p:nvSpPr>
          <p:cNvPr id="9" name="2022-12-01">
            <a:extLst>
              <a:ext uri="{FF2B5EF4-FFF2-40B4-BE49-F238E27FC236}">
                <a16:creationId xmlns:a16="http://schemas.microsoft.com/office/drawing/2014/main" id="{8A1BB7A9-A25B-0961-46B6-A06F0AECF015}"/>
              </a:ext>
            </a:extLst>
          </p:cNvPr>
          <p:cNvSpPr txBox="1"/>
          <p:nvPr/>
        </p:nvSpPr>
        <p:spPr>
          <a:xfrm>
            <a:off x="498996" y="3710735"/>
            <a:ext cx="341225"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2022-12-01</a:t>
            </a:r>
          </a:p>
        </p:txBody>
      </p:sp>
      <p:sp>
        <p:nvSpPr>
          <p:cNvPr id="10" name="2022-12-05">
            <a:extLst>
              <a:ext uri="{FF2B5EF4-FFF2-40B4-BE49-F238E27FC236}">
                <a16:creationId xmlns:a16="http://schemas.microsoft.com/office/drawing/2014/main" id="{CC22B50A-1C52-9F7B-8C4C-81E4BD59E9A8}"/>
              </a:ext>
            </a:extLst>
          </p:cNvPr>
          <p:cNvSpPr txBox="1"/>
          <p:nvPr/>
        </p:nvSpPr>
        <p:spPr>
          <a:xfrm>
            <a:off x="977689"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2022-12-05</a:t>
            </a:r>
          </a:p>
        </p:txBody>
      </p:sp>
      <p:sp>
        <p:nvSpPr>
          <p:cNvPr id="11" name="2022-12-09">
            <a:extLst>
              <a:ext uri="{FF2B5EF4-FFF2-40B4-BE49-F238E27FC236}">
                <a16:creationId xmlns:a16="http://schemas.microsoft.com/office/drawing/2014/main" id="{3E358FF2-888A-5CF9-56C4-6C1D2E186CA0}"/>
              </a:ext>
            </a:extLst>
          </p:cNvPr>
          <p:cNvSpPr txBox="1"/>
          <p:nvPr/>
        </p:nvSpPr>
        <p:spPr>
          <a:xfrm>
            <a:off x="1456381"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2022-12-09</a:t>
            </a:r>
          </a:p>
        </p:txBody>
      </p:sp>
      <p:sp>
        <p:nvSpPr>
          <p:cNvPr id="12" name="2022-12-13">
            <a:extLst>
              <a:ext uri="{FF2B5EF4-FFF2-40B4-BE49-F238E27FC236}">
                <a16:creationId xmlns:a16="http://schemas.microsoft.com/office/drawing/2014/main" id="{75F0DD63-2A24-8D41-5EF0-064CF9D8E3D0}"/>
              </a:ext>
            </a:extLst>
          </p:cNvPr>
          <p:cNvSpPr txBox="1"/>
          <p:nvPr/>
        </p:nvSpPr>
        <p:spPr>
          <a:xfrm>
            <a:off x="1960473"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2022-12-13</a:t>
            </a:r>
          </a:p>
        </p:txBody>
      </p:sp>
      <p:sp>
        <p:nvSpPr>
          <p:cNvPr id="13" name="2022-12-17">
            <a:extLst>
              <a:ext uri="{FF2B5EF4-FFF2-40B4-BE49-F238E27FC236}">
                <a16:creationId xmlns:a16="http://schemas.microsoft.com/office/drawing/2014/main" id="{169B21F2-8DA2-12D3-E79F-6B81A767C52D}"/>
              </a:ext>
            </a:extLst>
          </p:cNvPr>
          <p:cNvSpPr txBox="1"/>
          <p:nvPr/>
        </p:nvSpPr>
        <p:spPr>
          <a:xfrm>
            <a:off x="2458253"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2022-12-17</a:t>
            </a:r>
          </a:p>
        </p:txBody>
      </p:sp>
      <p:sp>
        <p:nvSpPr>
          <p:cNvPr id="14" name="2022-12-21">
            <a:extLst>
              <a:ext uri="{FF2B5EF4-FFF2-40B4-BE49-F238E27FC236}">
                <a16:creationId xmlns:a16="http://schemas.microsoft.com/office/drawing/2014/main" id="{AD6C0B11-343B-896C-0E91-04594AD5BEA3}"/>
              </a:ext>
            </a:extLst>
          </p:cNvPr>
          <p:cNvSpPr txBox="1"/>
          <p:nvPr/>
        </p:nvSpPr>
        <p:spPr>
          <a:xfrm>
            <a:off x="2956033"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2022-12-21</a:t>
            </a:r>
          </a:p>
        </p:txBody>
      </p:sp>
      <p:sp>
        <p:nvSpPr>
          <p:cNvPr id="15" name="2022-12-25">
            <a:extLst>
              <a:ext uri="{FF2B5EF4-FFF2-40B4-BE49-F238E27FC236}">
                <a16:creationId xmlns:a16="http://schemas.microsoft.com/office/drawing/2014/main" id="{B13806F9-96DA-2051-0920-A676B1BAF2EA}"/>
              </a:ext>
            </a:extLst>
          </p:cNvPr>
          <p:cNvSpPr txBox="1"/>
          <p:nvPr/>
        </p:nvSpPr>
        <p:spPr>
          <a:xfrm>
            <a:off x="3454836"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2022-12-25</a:t>
            </a:r>
          </a:p>
        </p:txBody>
      </p:sp>
      <p:sp>
        <p:nvSpPr>
          <p:cNvPr id="16" name="2022-12-29">
            <a:extLst>
              <a:ext uri="{FF2B5EF4-FFF2-40B4-BE49-F238E27FC236}">
                <a16:creationId xmlns:a16="http://schemas.microsoft.com/office/drawing/2014/main" id="{4DBF3A1C-4AC9-C009-3A22-52D51970B7AD}"/>
              </a:ext>
            </a:extLst>
          </p:cNvPr>
          <p:cNvSpPr txBox="1"/>
          <p:nvPr/>
        </p:nvSpPr>
        <p:spPr>
          <a:xfrm>
            <a:off x="3952616" y="3710735"/>
            <a:ext cx="341224" cy="1437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400"/>
            </a:lvl1pPr>
          </a:lstStyle>
          <a:p>
            <a:r>
              <a:t>2022-12-29</a:t>
            </a:r>
          </a:p>
        </p:txBody>
      </p:sp>
      <p:pic>
        <p:nvPicPr>
          <p:cNvPr id="17" name="8E85CD1F-34AB-4A58-9056-953369D7B78B_1_201_a.jpeg" descr="8E85CD1F-34AB-4A58-9056-953369D7B78B_1_201_a.jpeg">
            <a:extLst>
              <a:ext uri="{FF2B5EF4-FFF2-40B4-BE49-F238E27FC236}">
                <a16:creationId xmlns:a16="http://schemas.microsoft.com/office/drawing/2014/main" id="{4FC7E4B0-669C-6218-F243-7B3B0316CAAD}"/>
              </a:ext>
            </a:extLst>
          </p:cNvPr>
          <p:cNvPicPr>
            <a:picLocks noChangeAspect="1"/>
          </p:cNvPicPr>
          <p:nvPr/>
        </p:nvPicPr>
        <p:blipFill>
          <a:blip r:embed="rId3"/>
          <a:stretch>
            <a:fillRect/>
          </a:stretch>
        </p:blipFill>
        <p:spPr>
          <a:xfrm>
            <a:off x="288751" y="1568126"/>
            <a:ext cx="4124824" cy="2171783"/>
          </a:xfrm>
          <a:prstGeom prst="rect">
            <a:avLst/>
          </a:prstGeom>
          <a:ln w="12700">
            <a:miter lim="400000"/>
          </a:ln>
        </p:spPr>
      </p:pic>
      <p:sp>
        <p:nvSpPr>
          <p:cNvPr id="18" name="Return (USD)">
            <a:extLst>
              <a:ext uri="{FF2B5EF4-FFF2-40B4-BE49-F238E27FC236}">
                <a16:creationId xmlns:a16="http://schemas.microsoft.com/office/drawing/2014/main" id="{22B61E27-3F20-989B-E883-0E01FDE27242}"/>
              </a:ext>
            </a:extLst>
          </p:cNvPr>
          <p:cNvSpPr txBox="1"/>
          <p:nvPr/>
        </p:nvSpPr>
        <p:spPr>
          <a:xfrm rot="16200000">
            <a:off x="-835365" y="2577204"/>
            <a:ext cx="2306638" cy="153626"/>
          </a:xfrm>
          <a:prstGeom prst="rect">
            <a:avLst/>
          </a:prstGeom>
          <a:solidFill>
            <a:srgbClr val="FFFFFF"/>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lgn="ctr">
              <a:defRPr sz="500"/>
            </a:lvl1pPr>
          </a:lstStyle>
          <a:p>
            <a:r>
              <a:t>Return (USD)</a:t>
            </a:r>
          </a:p>
        </p:txBody>
      </p:sp>
      <p:sp>
        <p:nvSpPr>
          <p:cNvPr id="19" name="Rectangle">
            <a:extLst>
              <a:ext uri="{FF2B5EF4-FFF2-40B4-BE49-F238E27FC236}">
                <a16:creationId xmlns:a16="http://schemas.microsoft.com/office/drawing/2014/main" id="{E3C6B684-5D14-A963-86C8-139D5DB3B614}"/>
              </a:ext>
            </a:extLst>
          </p:cNvPr>
          <p:cNvSpPr/>
          <p:nvPr/>
        </p:nvSpPr>
        <p:spPr>
          <a:xfrm>
            <a:off x="582721" y="1649289"/>
            <a:ext cx="2940539" cy="1612675"/>
          </a:xfrm>
          <a:prstGeom prst="rect">
            <a:avLst/>
          </a:prstGeom>
          <a:solidFill>
            <a:schemeClr val="accent1">
              <a:lumOff val="24117"/>
              <a:alpha val="25013"/>
            </a:schemeClr>
          </a:solidFill>
          <a:ln w="12700">
            <a:miter lim="400000"/>
          </a:ln>
        </p:spPr>
        <p:txBody>
          <a:bodyPr lIns="45719" rIns="45719" anchor="ctr"/>
          <a:lstStyle/>
          <a:p>
            <a:endParaRPr/>
          </a:p>
        </p:txBody>
      </p:sp>
      <p:sp>
        <p:nvSpPr>
          <p:cNvPr id="20" name="Rectangle">
            <a:extLst>
              <a:ext uri="{FF2B5EF4-FFF2-40B4-BE49-F238E27FC236}">
                <a16:creationId xmlns:a16="http://schemas.microsoft.com/office/drawing/2014/main" id="{8236A02E-4101-393C-19AB-1AA22F8FEDEB}"/>
              </a:ext>
            </a:extLst>
          </p:cNvPr>
          <p:cNvSpPr/>
          <p:nvPr/>
        </p:nvSpPr>
        <p:spPr>
          <a:xfrm>
            <a:off x="3612797" y="1649289"/>
            <a:ext cx="596901" cy="1612675"/>
          </a:xfrm>
          <a:prstGeom prst="rect">
            <a:avLst/>
          </a:prstGeom>
          <a:solidFill>
            <a:schemeClr val="accent4">
              <a:lumOff val="-9999"/>
              <a:alpha val="25013"/>
            </a:schemeClr>
          </a:solidFill>
          <a:ln w="12700">
            <a:miter lim="400000"/>
          </a:ln>
        </p:spPr>
        <p:txBody>
          <a:bodyPr lIns="45719" rIns="45719" anchor="ctr"/>
          <a:lstStyle/>
          <a:p>
            <a:endParaRPr/>
          </a:p>
        </p:txBody>
      </p:sp>
      <p:sp>
        <p:nvSpPr>
          <p:cNvPr id="21" name="Train data">
            <a:extLst>
              <a:ext uri="{FF2B5EF4-FFF2-40B4-BE49-F238E27FC236}">
                <a16:creationId xmlns:a16="http://schemas.microsoft.com/office/drawing/2014/main" id="{CA035C3A-8D34-7213-DB42-AC8085F62810}"/>
              </a:ext>
            </a:extLst>
          </p:cNvPr>
          <p:cNvSpPr txBox="1"/>
          <p:nvPr/>
        </p:nvSpPr>
        <p:spPr>
          <a:xfrm>
            <a:off x="1689464" y="3249974"/>
            <a:ext cx="628636" cy="2285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1000" i="1"/>
            </a:lvl1pPr>
          </a:lstStyle>
          <a:p>
            <a:r>
              <a:t>Train data</a:t>
            </a:r>
          </a:p>
        </p:txBody>
      </p:sp>
      <p:sp>
        <p:nvSpPr>
          <p:cNvPr id="22" name="Test data">
            <a:extLst>
              <a:ext uri="{FF2B5EF4-FFF2-40B4-BE49-F238E27FC236}">
                <a16:creationId xmlns:a16="http://schemas.microsoft.com/office/drawing/2014/main" id="{5750A6EA-8DF0-B4F6-2D08-BF76A51C1059}"/>
              </a:ext>
            </a:extLst>
          </p:cNvPr>
          <p:cNvSpPr txBox="1"/>
          <p:nvPr/>
        </p:nvSpPr>
        <p:spPr>
          <a:xfrm>
            <a:off x="3612797" y="3249974"/>
            <a:ext cx="571896" cy="2285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1000" i="1"/>
            </a:lvl1pPr>
          </a:lstStyle>
          <a:p>
            <a:r>
              <a:t>Test data</a:t>
            </a:r>
          </a:p>
        </p:txBody>
      </p:sp>
      <p:pic>
        <p:nvPicPr>
          <p:cNvPr id="23" name="Image" descr="Image">
            <a:extLst>
              <a:ext uri="{FF2B5EF4-FFF2-40B4-BE49-F238E27FC236}">
                <a16:creationId xmlns:a16="http://schemas.microsoft.com/office/drawing/2014/main" id="{30FAFF37-7A0B-3B70-8409-782D92CA344B}"/>
              </a:ext>
            </a:extLst>
          </p:cNvPr>
          <p:cNvPicPr>
            <a:picLocks noChangeAspect="1"/>
          </p:cNvPicPr>
          <p:nvPr/>
        </p:nvPicPr>
        <p:blipFill>
          <a:blip r:embed="rId4"/>
          <a:stretch>
            <a:fillRect/>
          </a:stretch>
        </p:blipFill>
        <p:spPr>
          <a:xfrm>
            <a:off x="4588757" y="2090291"/>
            <a:ext cx="4438470" cy="706121"/>
          </a:xfrm>
          <a:prstGeom prst="rect">
            <a:avLst/>
          </a:prstGeom>
          <a:ln w="12700">
            <a:miter lim="400000"/>
          </a:ln>
        </p:spPr>
      </p:pic>
      <p:pic>
        <p:nvPicPr>
          <p:cNvPr id="24" name="Image" descr="Image">
            <a:extLst>
              <a:ext uri="{FF2B5EF4-FFF2-40B4-BE49-F238E27FC236}">
                <a16:creationId xmlns:a16="http://schemas.microsoft.com/office/drawing/2014/main" id="{E4294E9E-4CA3-03A2-DFB9-6257319C5BD4}"/>
              </a:ext>
            </a:extLst>
          </p:cNvPr>
          <p:cNvPicPr>
            <a:picLocks/>
          </p:cNvPicPr>
          <p:nvPr/>
        </p:nvPicPr>
        <p:blipFill>
          <a:blip r:embed="rId5"/>
          <a:stretch>
            <a:fillRect/>
          </a:stretch>
        </p:blipFill>
        <p:spPr>
          <a:xfrm>
            <a:off x="4552963" y="3051524"/>
            <a:ext cx="3962286" cy="706121"/>
          </a:xfrm>
          <a:prstGeom prst="rect">
            <a:avLst/>
          </a:prstGeom>
          <a:ln w="12700">
            <a:miter lim="400000"/>
          </a:ln>
        </p:spPr>
      </p:pic>
      <p:pic>
        <p:nvPicPr>
          <p:cNvPr id="25" name="Image" descr="Image">
            <a:extLst>
              <a:ext uri="{FF2B5EF4-FFF2-40B4-BE49-F238E27FC236}">
                <a16:creationId xmlns:a16="http://schemas.microsoft.com/office/drawing/2014/main" id="{848AEA9B-5222-2B4B-8E8B-A83F0844B6D7}"/>
              </a:ext>
            </a:extLst>
          </p:cNvPr>
          <p:cNvPicPr>
            <a:picLocks/>
          </p:cNvPicPr>
          <p:nvPr/>
        </p:nvPicPr>
        <p:blipFill>
          <a:blip r:embed="rId6"/>
          <a:stretch>
            <a:fillRect/>
          </a:stretch>
        </p:blipFill>
        <p:spPr>
          <a:xfrm>
            <a:off x="4588757" y="4012756"/>
            <a:ext cx="4059725" cy="706044"/>
          </a:xfrm>
          <a:prstGeom prst="rect">
            <a:avLst/>
          </a:prstGeom>
          <a:ln w="12700">
            <a:miter lim="400000"/>
          </a:ln>
        </p:spPr>
      </p:pic>
      <p:sp>
        <p:nvSpPr>
          <p:cNvPr id="26" name="Rectangle">
            <a:extLst>
              <a:ext uri="{FF2B5EF4-FFF2-40B4-BE49-F238E27FC236}">
                <a16:creationId xmlns:a16="http://schemas.microsoft.com/office/drawing/2014/main" id="{B77578A7-9728-223B-5335-0E03C6DA3E69}"/>
              </a:ext>
            </a:extLst>
          </p:cNvPr>
          <p:cNvSpPr/>
          <p:nvPr/>
        </p:nvSpPr>
        <p:spPr>
          <a:xfrm>
            <a:off x="8328555" y="2081976"/>
            <a:ext cx="488301" cy="2636824"/>
          </a:xfrm>
          <a:prstGeom prst="rect">
            <a:avLst/>
          </a:prstGeom>
          <a:solidFill>
            <a:schemeClr val="accent4">
              <a:lumOff val="-9999"/>
              <a:alpha val="25013"/>
            </a:schemeClr>
          </a:solidFill>
          <a:ln w="12700">
            <a:miter lim="400000"/>
          </a:ln>
        </p:spPr>
        <p:txBody>
          <a:bodyPr lIns="45719" rIns="45719" anchor="ctr"/>
          <a:lstStyle/>
          <a:p>
            <a:endParaRPr/>
          </a:p>
        </p:txBody>
      </p:sp>
      <p:sp>
        <p:nvSpPr>
          <p:cNvPr id="27" name="1 Day…">
            <a:extLst>
              <a:ext uri="{FF2B5EF4-FFF2-40B4-BE49-F238E27FC236}">
                <a16:creationId xmlns:a16="http://schemas.microsoft.com/office/drawing/2014/main" id="{F05D5AF6-2C1C-3D6A-FD77-C8DB2044F8A0}"/>
              </a:ext>
            </a:extLst>
          </p:cNvPr>
          <p:cNvSpPr txBox="1"/>
          <p:nvPr/>
        </p:nvSpPr>
        <p:spPr>
          <a:xfrm>
            <a:off x="8261023" y="1742161"/>
            <a:ext cx="623365" cy="3936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algn="ctr">
              <a:defRPr sz="1000" i="1"/>
            </a:pPr>
            <a:r>
              <a:t>1 Day</a:t>
            </a:r>
          </a:p>
          <a:p>
            <a:pPr algn="ctr">
              <a:defRPr sz="1000" i="1"/>
            </a:pPr>
            <a:r>
              <a:t>Prediction</a:t>
            </a:r>
          </a:p>
        </p:txBody>
      </p:sp>
      <p:sp>
        <p:nvSpPr>
          <p:cNvPr id="28" name="Forecasting">
            <a:extLst>
              <a:ext uri="{FF2B5EF4-FFF2-40B4-BE49-F238E27FC236}">
                <a16:creationId xmlns:a16="http://schemas.microsoft.com/office/drawing/2014/main" id="{E894F747-3673-C5C6-72AE-760F8FC647DD}"/>
              </a:ext>
            </a:extLst>
          </p:cNvPr>
          <p:cNvSpPr txBox="1"/>
          <p:nvPr/>
        </p:nvSpPr>
        <p:spPr>
          <a:xfrm>
            <a:off x="6036181" y="1502092"/>
            <a:ext cx="1172244" cy="3330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i="1"/>
            </a:lvl1pPr>
          </a:lstStyle>
          <a:p>
            <a:r>
              <a:t>Forecasting</a:t>
            </a:r>
          </a:p>
        </p:txBody>
      </p:sp>
      <p:sp>
        <p:nvSpPr>
          <p:cNvPr id="29" name="Model Visualisation">
            <a:extLst>
              <a:ext uri="{FF2B5EF4-FFF2-40B4-BE49-F238E27FC236}">
                <a16:creationId xmlns:a16="http://schemas.microsoft.com/office/drawing/2014/main" id="{8761D7B5-F468-738C-6300-8EA462DD955D}"/>
              </a:ext>
            </a:extLst>
          </p:cNvPr>
          <p:cNvSpPr txBox="1"/>
          <p:nvPr/>
        </p:nvSpPr>
        <p:spPr>
          <a:xfrm>
            <a:off x="1386534" y="4086714"/>
            <a:ext cx="1929258" cy="3330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i="1"/>
            </a:lvl1pPr>
          </a:lstStyle>
          <a:p>
            <a:r>
              <a:t>Model Visualisation</a:t>
            </a:r>
          </a:p>
        </p:txBody>
      </p:sp>
    </p:spTree>
    <p:extLst>
      <p:ext uri="{BB962C8B-B14F-4D97-AF65-F5344CB8AC3E}">
        <p14:creationId xmlns:p14="http://schemas.microsoft.com/office/powerpoint/2010/main" val="2165381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MODEL SUMMARY - DAILY</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grpSp>
        <p:nvGrpSpPr>
          <p:cNvPr id="28" name="Group 27">
            <a:extLst>
              <a:ext uri="{FF2B5EF4-FFF2-40B4-BE49-F238E27FC236}">
                <a16:creationId xmlns:a16="http://schemas.microsoft.com/office/drawing/2014/main" id="{C3698CFF-FC27-25D8-F216-C6E419A224ED}"/>
              </a:ext>
            </a:extLst>
          </p:cNvPr>
          <p:cNvGrpSpPr/>
          <p:nvPr/>
        </p:nvGrpSpPr>
        <p:grpSpPr>
          <a:xfrm>
            <a:off x="547225" y="1353018"/>
            <a:ext cx="8049549" cy="3292061"/>
            <a:chOff x="541338" y="1027113"/>
            <a:chExt cx="8059737" cy="3625850"/>
          </a:xfrm>
        </p:grpSpPr>
        <p:sp>
          <p:nvSpPr>
            <p:cNvPr id="7" name="Rectangle 2">
              <a:extLst>
                <a:ext uri="{FF2B5EF4-FFF2-40B4-BE49-F238E27FC236}">
                  <a16:creationId xmlns:a16="http://schemas.microsoft.com/office/drawing/2014/main" id="{4F6B3F18-0B9B-1201-D885-419F360405DB}"/>
                </a:ext>
              </a:extLst>
            </p:cNvPr>
            <p:cNvSpPr>
              <a:spLocks/>
            </p:cNvSpPr>
            <p:nvPr/>
          </p:nvSpPr>
          <p:spPr bwMode="auto">
            <a:xfrm>
              <a:off x="541338" y="1027113"/>
              <a:ext cx="8059737" cy="3625850"/>
            </a:xfrm>
            <a:prstGeom prst="rect">
              <a:avLst/>
            </a:prstGeom>
            <a:solidFill>
              <a:schemeClr val="bg1">
                <a:lumMod val="95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8" name="Rectangle 3">
              <a:extLst>
                <a:ext uri="{FF2B5EF4-FFF2-40B4-BE49-F238E27FC236}">
                  <a16:creationId xmlns:a16="http://schemas.microsoft.com/office/drawing/2014/main" id="{B0D20BBE-1841-BB42-2F92-DD37369D1A05}"/>
                </a:ext>
              </a:extLst>
            </p:cNvPr>
            <p:cNvSpPr>
              <a:spLocks/>
            </p:cNvSpPr>
            <p:nvPr/>
          </p:nvSpPr>
          <p:spPr bwMode="auto">
            <a:xfrm>
              <a:off x="765175" y="1198563"/>
              <a:ext cx="3713163" cy="558800"/>
            </a:xfrm>
            <a:prstGeom prst="rect">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9" name="Text Box 4">
              <a:extLst>
                <a:ext uri="{FF2B5EF4-FFF2-40B4-BE49-F238E27FC236}">
                  <a16:creationId xmlns:a16="http://schemas.microsoft.com/office/drawing/2014/main" id="{D75A619B-2BCB-961D-67D9-67BE5E6053C9}"/>
                </a:ext>
              </a:extLst>
            </p:cNvPr>
            <p:cNvSpPr txBox="1">
              <a:spLocks/>
            </p:cNvSpPr>
            <p:nvPr/>
          </p:nvSpPr>
          <p:spPr bwMode="auto">
            <a:xfrm>
              <a:off x="2187575" y="1311275"/>
              <a:ext cx="880521"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NIFTY50</a:t>
              </a:r>
            </a:p>
          </p:txBody>
        </p:sp>
        <p:sp>
          <p:nvSpPr>
            <p:cNvPr id="10" name="Rectangle 5">
              <a:extLst>
                <a:ext uri="{FF2B5EF4-FFF2-40B4-BE49-F238E27FC236}">
                  <a16:creationId xmlns:a16="http://schemas.microsoft.com/office/drawing/2014/main" id="{265DE33B-0FE4-2A1D-632C-0BA47AF9E049}"/>
                </a:ext>
              </a:extLst>
            </p:cNvPr>
            <p:cNvSpPr>
              <a:spLocks/>
            </p:cNvSpPr>
            <p:nvPr/>
          </p:nvSpPr>
          <p:spPr bwMode="auto">
            <a:xfrm>
              <a:off x="4733925" y="1198563"/>
              <a:ext cx="3713163" cy="55880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1" name="Text Box 6">
              <a:extLst>
                <a:ext uri="{FF2B5EF4-FFF2-40B4-BE49-F238E27FC236}">
                  <a16:creationId xmlns:a16="http://schemas.microsoft.com/office/drawing/2014/main" id="{C0271320-71B7-9FD9-62FB-C0F9A6135B89}"/>
                </a:ext>
              </a:extLst>
            </p:cNvPr>
            <p:cNvSpPr txBox="1">
              <a:spLocks/>
            </p:cNvSpPr>
            <p:nvPr/>
          </p:nvSpPr>
          <p:spPr bwMode="auto">
            <a:xfrm>
              <a:off x="6175375" y="1311275"/>
              <a:ext cx="83879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S&amp;P500</a:t>
              </a:r>
            </a:p>
          </p:txBody>
        </p:sp>
        <p:sp>
          <p:nvSpPr>
            <p:cNvPr id="12" name="Rectangle 7">
              <a:extLst>
                <a:ext uri="{FF2B5EF4-FFF2-40B4-BE49-F238E27FC236}">
                  <a16:creationId xmlns:a16="http://schemas.microsoft.com/office/drawing/2014/main" id="{A943FF3C-7F53-A104-88C0-D5CE7CD93C5F}"/>
                </a:ext>
              </a:extLst>
            </p:cNvPr>
            <p:cNvSpPr>
              <a:spLocks/>
            </p:cNvSpPr>
            <p:nvPr/>
          </p:nvSpPr>
          <p:spPr bwMode="auto">
            <a:xfrm>
              <a:off x="755650" y="1885950"/>
              <a:ext cx="1809750" cy="2640013"/>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3" name="Rectangle 8">
              <a:extLst>
                <a:ext uri="{FF2B5EF4-FFF2-40B4-BE49-F238E27FC236}">
                  <a16:creationId xmlns:a16="http://schemas.microsoft.com/office/drawing/2014/main" id="{8EB2065F-C52A-40AE-60FC-E49FE4444C1C}"/>
                </a:ext>
              </a:extLst>
            </p:cNvPr>
            <p:cNvSpPr>
              <a:spLocks/>
            </p:cNvSpPr>
            <p:nvPr/>
          </p:nvSpPr>
          <p:spPr bwMode="auto">
            <a:xfrm>
              <a:off x="2667000" y="1885950"/>
              <a:ext cx="1809750" cy="2640013"/>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4" name="Rectangle 9">
              <a:extLst>
                <a:ext uri="{FF2B5EF4-FFF2-40B4-BE49-F238E27FC236}">
                  <a16:creationId xmlns:a16="http://schemas.microsoft.com/office/drawing/2014/main" id="{281FA6B5-D316-CC7D-121C-192C8D38FCD3}"/>
                </a:ext>
              </a:extLst>
            </p:cNvPr>
            <p:cNvSpPr>
              <a:spLocks/>
            </p:cNvSpPr>
            <p:nvPr/>
          </p:nvSpPr>
          <p:spPr bwMode="auto">
            <a:xfrm>
              <a:off x="4748213" y="1885950"/>
              <a:ext cx="1809750" cy="2640013"/>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5" name="Rectangle 10">
              <a:extLst>
                <a:ext uri="{FF2B5EF4-FFF2-40B4-BE49-F238E27FC236}">
                  <a16:creationId xmlns:a16="http://schemas.microsoft.com/office/drawing/2014/main" id="{E1FFEE08-07E6-CFF3-BD47-8DC6765A758C}"/>
                </a:ext>
              </a:extLst>
            </p:cNvPr>
            <p:cNvSpPr>
              <a:spLocks/>
            </p:cNvSpPr>
            <p:nvPr/>
          </p:nvSpPr>
          <p:spPr bwMode="auto">
            <a:xfrm>
              <a:off x="6659563" y="1885950"/>
              <a:ext cx="1809750" cy="26400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6" name="Rectangle 11">
              <a:extLst>
                <a:ext uri="{FF2B5EF4-FFF2-40B4-BE49-F238E27FC236}">
                  <a16:creationId xmlns:a16="http://schemas.microsoft.com/office/drawing/2014/main" id="{A12A3869-3FAE-F31A-5C91-EC57FBBBC109}"/>
                </a:ext>
              </a:extLst>
            </p:cNvPr>
            <p:cNvSpPr>
              <a:spLocks/>
            </p:cNvSpPr>
            <p:nvPr/>
          </p:nvSpPr>
          <p:spPr bwMode="auto">
            <a:xfrm>
              <a:off x="925513" y="1949450"/>
              <a:ext cx="1470025" cy="460375"/>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7" name="Text Box 12">
              <a:extLst>
                <a:ext uri="{FF2B5EF4-FFF2-40B4-BE49-F238E27FC236}">
                  <a16:creationId xmlns:a16="http://schemas.microsoft.com/office/drawing/2014/main" id="{5F72F39E-3195-FF4C-84B9-773C0C9F7E4A}"/>
                </a:ext>
              </a:extLst>
            </p:cNvPr>
            <p:cNvSpPr txBox="1">
              <a:spLocks/>
            </p:cNvSpPr>
            <p:nvPr/>
          </p:nvSpPr>
          <p:spPr bwMode="auto">
            <a:xfrm>
              <a:off x="110966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18" name="Rectangle 13">
              <a:extLst>
                <a:ext uri="{FF2B5EF4-FFF2-40B4-BE49-F238E27FC236}">
                  <a16:creationId xmlns:a16="http://schemas.microsoft.com/office/drawing/2014/main" id="{DDB4226B-0E8C-5402-AB27-4192E5F5277C}"/>
                </a:ext>
              </a:extLst>
            </p:cNvPr>
            <p:cNvSpPr>
              <a:spLocks/>
            </p:cNvSpPr>
            <p:nvPr/>
          </p:nvSpPr>
          <p:spPr bwMode="auto">
            <a:xfrm>
              <a:off x="2836863" y="1949450"/>
              <a:ext cx="1470025" cy="460375"/>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9" name="Rectangle 14">
              <a:extLst>
                <a:ext uri="{FF2B5EF4-FFF2-40B4-BE49-F238E27FC236}">
                  <a16:creationId xmlns:a16="http://schemas.microsoft.com/office/drawing/2014/main" id="{06F8EFC1-B9E2-6BD4-75C6-5B5BD2EBB57A}"/>
                </a:ext>
              </a:extLst>
            </p:cNvPr>
            <p:cNvSpPr>
              <a:spLocks/>
            </p:cNvSpPr>
            <p:nvPr/>
          </p:nvSpPr>
          <p:spPr bwMode="auto">
            <a:xfrm>
              <a:off x="4900613" y="1949450"/>
              <a:ext cx="1470025" cy="46037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0" name="Rectangle 15">
              <a:extLst>
                <a:ext uri="{FF2B5EF4-FFF2-40B4-BE49-F238E27FC236}">
                  <a16:creationId xmlns:a16="http://schemas.microsoft.com/office/drawing/2014/main" id="{9E56ADFE-8D6F-5C42-37BC-8C595EEC8C17}"/>
                </a:ext>
              </a:extLst>
            </p:cNvPr>
            <p:cNvSpPr>
              <a:spLocks/>
            </p:cNvSpPr>
            <p:nvPr/>
          </p:nvSpPr>
          <p:spPr bwMode="auto">
            <a:xfrm>
              <a:off x="6811963" y="1949450"/>
              <a:ext cx="1470025" cy="460375"/>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1" name="Text Box 16">
              <a:extLst>
                <a:ext uri="{FF2B5EF4-FFF2-40B4-BE49-F238E27FC236}">
                  <a16:creationId xmlns:a16="http://schemas.microsoft.com/office/drawing/2014/main" id="{508B8434-BAB5-DBE4-8C02-A6E259B41C07}"/>
                </a:ext>
              </a:extLst>
            </p:cNvPr>
            <p:cNvSpPr txBox="1">
              <a:spLocks/>
            </p:cNvSpPr>
            <p:nvPr/>
          </p:nvSpPr>
          <p:spPr bwMode="auto">
            <a:xfrm>
              <a:off x="510222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22" name="Text Box 17">
              <a:extLst>
                <a:ext uri="{FF2B5EF4-FFF2-40B4-BE49-F238E27FC236}">
                  <a16:creationId xmlns:a16="http://schemas.microsoft.com/office/drawing/2014/main" id="{99823A28-FC06-1D63-8D1B-F4D4FA016FA3}"/>
                </a:ext>
              </a:extLst>
            </p:cNvPr>
            <p:cNvSpPr txBox="1">
              <a:spLocks/>
            </p:cNvSpPr>
            <p:nvPr/>
          </p:nvSpPr>
          <p:spPr bwMode="auto">
            <a:xfrm>
              <a:off x="302101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23" name="Text Box 18">
              <a:extLst>
                <a:ext uri="{FF2B5EF4-FFF2-40B4-BE49-F238E27FC236}">
                  <a16:creationId xmlns:a16="http://schemas.microsoft.com/office/drawing/2014/main" id="{33702029-D64F-33C3-C148-9B273A3D86BE}"/>
                </a:ext>
              </a:extLst>
            </p:cNvPr>
            <p:cNvSpPr txBox="1">
              <a:spLocks/>
            </p:cNvSpPr>
            <p:nvPr/>
          </p:nvSpPr>
          <p:spPr bwMode="auto">
            <a:xfrm>
              <a:off x="701357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24" name="Text Box 19">
              <a:extLst>
                <a:ext uri="{FF2B5EF4-FFF2-40B4-BE49-F238E27FC236}">
                  <a16:creationId xmlns:a16="http://schemas.microsoft.com/office/drawing/2014/main" id="{D24E6D42-13DC-178C-B7BC-21B21660540E}"/>
                </a:ext>
              </a:extLst>
            </p:cNvPr>
            <p:cNvSpPr txBox="1">
              <a:spLocks/>
            </p:cNvSpPr>
            <p:nvPr/>
          </p:nvSpPr>
          <p:spPr bwMode="auto">
            <a:xfrm>
              <a:off x="85407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Training Accuracy:</a:t>
              </a:r>
              <a:endParaRPr lang="en-US"/>
            </a:p>
            <a:p>
              <a:pPr algn="ctr"/>
              <a:r>
                <a:rPr lang="en-US" altLang="en-US" sz="1600" i="1">
                  <a:latin typeface="Calibri"/>
                  <a:cs typeface="Calibri"/>
                </a:rPr>
                <a:t>1</a:t>
              </a:r>
              <a:endParaRPr lang="en-US"/>
            </a:p>
            <a:p>
              <a:pPr algn="ctr" eaLnBrk="1"/>
              <a:endParaRPr lang="en-US" altLang="en-US" sz="1600" i="1"/>
            </a:p>
            <a:p>
              <a:pPr algn="ctr"/>
              <a:r>
                <a:rPr lang="en-US" altLang="en-US" sz="1600" i="1">
                  <a:latin typeface="Calibri"/>
                  <a:cs typeface="Calibri"/>
                </a:rPr>
                <a:t>Testing Accuracy: </a:t>
              </a:r>
              <a:endParaRPr lang="en-US" altLang="en-US" sz="1600" i="1"/>
            </a:p>
            <a:p>
              <a:pPr algn="ctr"/>
              <a:r>
                <a:rPr lang="en-US" altLang="en-US" sz="1600" i="1">
                  <a:latin typeface="Calibri"/>
                  <a:cs typeface="Calibri"/>
                </a:rPr>
                <a:t>0.98</a:t>
              </a:r>
              <a:endParaRPr lang="en-US" altLang="en-US" sz="1600" i="1"/>
            </a:p>
          </p:txBody>
        </p:sp>
        <p:sp>
          <p:nvSpPr>
            <p:cNvPr id="25" name="Text Box 20">
              <a:extLst>
                <a:ext uri="{FF2B5EF4-FFF2-40B4-BE49-F238E27FC236}">
                  <a16:creationId xmlns:a16="http://schemas.microsoft.com/office/drawing/2014/main" id="{FA112B8A-9224-4ED0-C266-DB6E89D1E040}"/>
                </a:ext>
              </a:extLst>
            </p:cNvPr>
            <p:cNvSpPr txBox="1">
              <a:spLocks/>
            </p:cNvSpPr>
            <p:nvPr/>
          </p:nvSpPr>
          <p:spPr bwMode="auto">
            <a:xfrm>
              <a:off x="276542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a:latin typeface="Calibri"/>
                  <a:cs typeface="Calibri"/>
                </a:rPr>
                <a:t>Training Accuracy:</a:t>
              </a:r>
            </a:p>
            <a:p>
              <a:pPr algn="ctr" eaLnBrk="1"/>
              <a:r>
                <a:rPr lang="en-US" altLang="en-US" sz="1600" i="1">
                  <a:latin typeface="Calibri"/>
                  <a:cs typeface="Calibri"/>
                </a:rPr>
                <a:t>1.04</a:t>
              </a:r>
              <a:endParaRPr lang="en-US" altLang="en-US" sz="1600" i="1"/>
            </a:p>
            <a:p>
              <a:pPr algn="ctr" eaLnBrk="1"/>
              <a:endParaRPr lang="en-US" altLang="en-US" sz="1600" i="1"/>
            </a:p>
            <a:p>
              <a:pPr algn="ctr" eaLnBrk="1"/>
              <a:r>
                <a:rPr lang="en-US" altLang="en-US" sz="1600" i="1">
                  <a:latin typeface="Calibri"/>
                  <a:cs typeface="Calibri"/>
                </a:rPr>
                <a:t>Testing Accuracy:</a:t>
              </a:r>
            </a:p>
            <a:p>
              <a:pPr algn="ctr"/>
              <a:r>
                <a:rPr lang="en-US" altLang="en-US" sz="1600" i="1">
                  <a:latin typeface="Calibri"/>
                  <a:cs typeface="Calibri"/>
                </a:rPr>
                <a:t>1.78</a:t>
              </a:r>
              <a:endParaRPr lang="en-US" altLang="en-US" sz="1600" i="1"/>
            </a:p>
          </p:txBody>
        </p:sp>
        <p:sp>
          <p:nvSpPr>
            <p:cNvPr id="26" name="Text Box 21">
              <a:extLst>
                <a:ext uri="{FF2B5EF4-FFF2-40B4-BE49-F238E27FC236}">
                  <a16:creationId xmlns:a16="http://schemas.microsoft.com/office/drawing/2014/main" id="{6B45C452-B162-A540-95E0-7339DD51F68A}"/>
                </a:ext>
              </a:extLst>
            </p:cNvPr>
            <p:cNvSpPr txBox="1">
              <a:spLocks/>
            </p:cNvSpPr>
            <p:nvPr/>
          </p:nvSpPr>
          <p:spPr bwMode="auto">
            <a:xfrm>
              <a:off x="482917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a:latin typeface="Calibri"/>
                  <a:cs typeface="Calibri"/>
                </a:rPr>
                <a:t>Training Accuracy:</a:t>
              </a:r>
            </a:p>
            <a:p>
              <a:pPr algn="ctr" eaLnBrk="1"/>
              <a:r>
                <a:rPr lang="en-US" altLang="en-US" sz="1600" i="1">
                  <a:latin typeface="Calibri"/>
                  <a:cs typeface="Calibri"/>
                </a:rPr>
                <a:t>1.01</a:t>
              </a:r>
              <a:endParaRPr lang="en-US" altLang="en-US" sz="1600" i="1"/>
            </a:p>
            <a:p>
              <a:pPr algn="ctr" eaLnBrk="1"/>
              <a:endParaRPr lang="en-US" altLang="en-US" sz="1600" i="1"/>
            </a:p>
            <a:p>
              <a:pPr algn="ctr" eaLnBrk="1"/>
              <a:r>
                <a:rPr lang="en-US" altLang="en-US" sz="1600" i="1">
                  <a:latin typeface="Calibri"/>
                  <a:cs typeface="Calibri"/>
                </a:rPr>
                <a:t>Testing Accuracy:</a:t>
              </a:r>
            </a:p>
            <a:p>
              <a:pPr algn="ctr"/>
              <a:r>
                <a:rPr lang="en-US" altLang="en-US" sz="1600" i="1">
                  <a:latin typeface="Calibri"/>
                  <a:cs typeface="Calibri"/>
                </a:rPr>
                <a:t>1.02</a:t>
              </a:r>
              <a:endParaRPr lang="en-US" altLang="en-US" sz="1600" i="1"/>
            </a:p>
          </p:txBody>
        </p:sp>
        <p:sp>
          <p:nvSpPr>
            <p:cNvPr id="27" name="Text Box 22">
              <a:extLst>
                <a:ext uri="{FF2B5EF4-FFF2-40B4-BE49-F238E27FC236}">
                  <a16:creationId xmlns:a16="http://schemas.microsoft.com/office/drawing/2014/main" id="{8A17A25E-69B5-7BB8-6E0E-F53DB6B14174}"/>
                </a:ext>
              </a:extLst>
            </p:cNvPr>
            <p:cNvSpPr txBox="1">
              <a:spLocks/>
            </p:cNvSpPr>
            <p:nvPr/>
          </p:nvSpPr>
          <p:spPr bwMode="auto">
            <a:xfrm>
              <a:off x="674052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dirty="0">
                  <a:latin typeface="Calibri"/>
                  <a:cs typeface="Calibri"/>
                </a:rPr>
                <a:t>Training Accuracy:</a:t>
              </a:r>
            </a:p>
            <a:p>
              <a:pPr algn="ctr" eaLnBrk="1"/>
              <a:r>
                <a:rPr lang="en-US" altLang="en-US" sz="1600" i="1" dirty="0">
                  <a:latin typeface="Calibri"/>
                  <a:cs typeface="Calibri"/>
                </a:rPr>
                <a:t>0.97</a:t>
              </a:r>
              <a:endParaRPr lang="en-US" altLang="en-US" sz="1600" i="1" dirty="0"/>
            </a:p>
            <a:p>
              <a:pPr algn="ctr" eaLnBrk="1"/>
              <a:endParaRPr lang="en-US" altLang="en-US" sz="1600" i="1" dirty="0"/>
            </a:p>
            <a:p>
              <a:pPr algn="ctr" eaLnBrk="1"/>
              <a:r>
                <a:rPr lang="en-US" altLang="en-US" sz="1600" i="1" dirty="0">
                  <a:latin typeface="Calibri"/>
                  <a:cs typeface="Calibri"/>
                </a:rPr>
                <a:t>Testing Accuracy:</a:t>
              </a:r>
            </a:p>
            <a:p>
              <a:pPr algn="ctr"/>
              <a:r>
                <a:rPr lang="en-US" altLang="en-US" sz="1600" i="1">
                  <a:latin typeface="Calibri"/>
                  <a:cs typeface="Calibri"/>
                </a:rPr>
                <a:t>1</a:t>
              </a:r>
            </a:p>
          </p:txBody>
        </p:sp>
      </p:grpSp>
    </p:spTree>
    <p:extLst>
      <p:ext uri="{BB962C8B-B14F-4D97-AF65-F5344CB8AC3E}">
        <p14:creationId xmlns:p14="http://schemas.microsoft.com/office/powerpoint/2010/main" val="785731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5676011" cy="1386191"/>
          </a:xfrm>
        </p:spPr>
        <p:txBody>
          <a:bodyPr/>
          <a:lstStyle/>
          <a:p>
            <a:r>
              <a:rPr lang="de-DE"/>
              <a:t>Conclusion</a:t>
            </a:r>
            <a:br>
              <a:rPr lang="de-DE"/>
            </a:br>
            <a:endParaRPr lang="de-DE"/>
          </a:p>
        </p:txBody>
      </p:sp>
    </p:spTree>
    <p:extLst>
      <p:ext uri="{BB962C8B-B14F-4D97-AF65-F5344CB8AC3E}">
        <p14:creationId xmlns:p14="http://schemas.microsoft.com/office/powerpoint/2010/main" val="66906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9A51B3-0F40-D235-95E9-0A58971CE0DC}"/>
              </a:ext>
            </a:extLst>
          </p:cNvPr>
          <p:cNvSpPr/>
          <p:nvPr/>
        </p:nvSpPr>
        <p:spPr>
          <a:xfrm>
            <a:off x="6189321" y="1449712"/>
            <a:ext cx="2761458" cy="31817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6" name="Rectangle 5">
            <a:extLst>
              <a:ext uri="{FF2B5EF4-FFF2-40B4-BE49-F238E27FC236}">
                <a16:creationId xmlns:a16="http://schemas.microsoft.com/office/drawing/2014/main" id="{F04D84BC-3A0E-7137-6A60-D304A07A04D7}"/>
              </a:ext>
            </a:extLst>
          </p:cNvPr>
          <p:cNvSpPr/>
          <p:nvPr/>
        </p:nvSpPr>
        <p:spPr>
          <a:xfrm>
            <a:off x="3196631" y="1449714"/>
            <a:ext cx="2761458" cy="318176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3" name="Rectangle 2">
            <a:extLst>
              <a:ext uri="{FF2B5EF4-FFF2-40B4-BE49-F238E27FC236}">
                <a16:creationId xmlns:a16="http://schemas.microsoft.com/office/drawing/2014/main" id="{63D84867-5115-4047-6BA7-AC3EF4875DD8}"/>
              </a:ext>
            </a:extLst>
          </p:cNvPr>
          <p:cNvSpPr/>
          <p:nvPr/>
        </p:nvSpPr>
        <p:spPr>
          <a:xfrm>
            <a:off x="193221" y="1449714"/>
            <a:ext cx="2761458" cy="31817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2" name="Titel 1"/>
          <p:cNvSpPr>
            <a:spLocks noGrp="1"/>
          </p:cNvSpPr>
          <p:nvPr>
            <p:ph type="title"/>
          </p:nvPr>
        </p:nvSpPr>
        <p:spPr/>
        <p:txBody>
          <a:bodyPr anchor="t"/>
          <a:lstStyle/>
          <a:p>
            <a:r>
              <a:rPr lang="de-DE"/>
              <a:t>MODEL RESULT SUMMARY</a:t>
            </a:r>
          </a:p>
        </p:txBody>
      </p:sp>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38</a:t>
            </a:fld>
            <a:endParaRPr lang="en-GB"/>
          </a:p>
        </p:txBody>
      </p:sp>
      <p:sp>
        <p:nvSpPr>
          <p:cNvPr id="17" name="Rectangle 16">
            <a:extLst>
              <a:ext uri="{FF2B5EF4-FFF2-40B4-BE49-F238E27FC236}">
                <a16:creationId xmlns:a16="http://schemas.microsoft.com/office/drawing/2014/main" id="{4C91391A-8A3C-C918-6CAD-8003E7FA1FC6}"/>
              </a:ext>
            </a:extLst>
          </p:cNvPr>
          <p:cNvSpPr/>
          <p:nvPr/>
        </p:nvSpPr>
        <p:spPr>
          <a:xfrm>
            <a:off x="253960" y="1986033"/>
            <a:ext cx="2641480" cy="2873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sz="1100">
                <a:solidFill>
                  <a:schemeClr val="tx1"/>
                </a:solidFill>
              </a:rPr>
              <a:t>Both market is well-developed and very efficient. </a:t>
            </a:r>
          </a:p>
          <a:p>
            <a:pPr marL="171450" indent="-171450" algn="just">
              <a:spcAft>
                <a:spcPts val="1200"/>
              </a:spcAft>
              <a:buFont typeface="Arial" panose="020B0604020202020204" pitchFamily="34" charset="0"/>
              <a:buChar char="•"/>
            </a:pPr>
            <a:r>
              <a:rPr lang="en-US" sz="1100">
                <a:solidFill>
                  <a:schemeClr val="tx1"/>
                </a:solidFill>
              </a:rPr>
              <a:t>Runs test and variance ratio test may have different results because of using different data features , but both capture the same characteristics of data.</a:t>
            </a:r>
          </a:p>
          <a:p>
            <a:pPr marL="171450" indent="-171450" algn="just">
              <a:spcAft>
                <a:spcPts val="1200"/>
              </a:spcAft>
              <a:buFont typeface="Arial" panose="020B0604020202020204" pitchFamily="34" charset="0"/>
              <a:buChar char="•"/>
            </a:pPr>
            <a:r>
              <a:rPr lang="en-US" sz="1100">
                <a:solidFill>
                  <a:schemeClr val="tx1"/>
                </a:solidFill>
              </a:rPr>
              <a:t>Runs tests and variance ratio tests  characterize the US:  S&amp;P500 index as a more mean-reverting market and India: Nifty-50 index be more trending in both period.</a:t>
            </a:r>
          </a:p>
        </p:txBody>
      </p:sp>
      <p:sp>
        <p:nvSpPr>
          <p:cNvPr id="18" name="Rectangle: Rounded Corners 17">
            <a:extLst>
              <a:ext uri="{FF2B5EF4-FFF2-40B4-BE49-F238E27FC236}">
                <a16:creationId xmlns:a16="http://schemas.microsoft.com/office/drawing/2014/main" id="{60D586EB-D00D-AE53-76D7-F6EEF2006604}"/>
              </a:ext>
            </a:extLst>
          </p:cNvPr>
          <p:cNvSpPr/>
          <p:nvPr/>
        </p:nvSpPr>
        <p:spPr>
          <a:xfrm>
            <a:off x="314700" y="1582914"/>
            <a:ext cx="2520000" cy="324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b="1">
                <a:ea typeface="等线"/>
                <a:cs typeface="Calibri"/>
              </a:rPr>
              <a:t>Statistical test</a:t>
            </a:r>
          </a:p>
        </p:txBody>
      </p:sp>
      <p:sp>
        <p:nvSpPr>
          <p:cNvPr id="19" name="Rectangle 9">
            <a:extLst>
              <a:ext uri="{FF2B5EF4-FFF2-40B4-BE49-F238E27FC236}">
                <a16:creationId xmlns:a16="http://schemas.microsoft.com/office/drawing/2014/main" id="{605207E4-687B-3174-35F7-BA09816A0689}"/>
              </a:ext>
            </a:extLst>
          </p:cNvPr>
          <p:cNvSpPr/>
          <p:nvPr/>
        </p:nvSpPr>
        <p:spPr>
          <a:xfrm>
            <a:off x="433645" y="1662033"/>
            <a:ext cx="278003" cy="1888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0" name="Rectangle: Rounded Corners 19">
            <a:extLst>
              <a:ext uri="{FF2B5EF4-FFF2-40B4-BE49-F238E27FC236}">
                <a16:creationId xmlns:a16="http://schemas.microsoft.com/office/drawing/2014/main" id="{DB22FE49-8361-127A-A831-0A48C535EC8E}"/>
              </a:ext>
            </a:extLst>
          </p:cNvPr>
          <p:cNvSpPr/>
          <p:nvPr/>
        </p:nvSpPr>
        <p:spPr>
          <a:xfrm>
            <a:off x="3305174" y="1582914"/>
            <a:ext cx="2520000" cy="324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SARIMA / ARIMA</a:t>
            </a:r>
            <a:endParaRPr lang="en-GB" b="1"/>
          </a:p>
        </p:txBody>
      </p:sp>
      <p:sp>
        <p:nvSpPr>
          <p:cNvPr id="21" name="Trapezoid 28">
            <a:extLst>
              <a:ext uri="{FF2B5EF4-FFF2-40B4-BE49-F238E27FC236}">
                <a16:creationId xmlns:a16="http://schemas.microsoft.com/office/drawing/2014/main" id="{47C9C816-4179-4DB1-60E4-4CA51ADA554C}"/>
              </a:ext>
            </a:extLst>
          </p:cNvPr>
          <p:cNvSpPr>
            <a:spLocks noChangeAspect="1"/>
          </p:cNvSpPr>
          <p:nvPr/>
        </p:nvSpPr>
        <p:spPr>
          <a:xfrm>
            <a:off x="3511579" y="1622348"/>
            <a:ext cx="202270" cy="245131"/>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2" name="Rectangle: Rounded Corners 21">
            <a:extLst>
              <a:ext uri="{FF2B5EF4-FFF2-40B4-BE49-F238E27FC236}">
                <a16:creationId xmlns:a16="http://schemas.microsoft.com/office/drawing/2014/main" id="{7F9FD841-3A72-AD83-2716-909857F45828}"/>
              </a:ext>
            </a:extLst>
          </p:cNvPr>
          <p:cNvSpPr/>
          <p:nvPr/>
        </p:nvSpPr>
        <p:spPr>
          <a:xfrm>
            <a:off x="6309300" y="1578538"/>
            <a:ext cx="2520000" cy="324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t>LSTM</a:t>
            </a:r>
          </a:p>
        </p:txBody>
      </p:sp>
      <p:sp>
        <p:nvSpPr>
          <p:cNvPr id="23" name="Rectangle 16">
            <a:extLst>
              <a:ext uri="{FF2B5EF4-FFF2-40B4-BE49-F238E27FC236}">
                <a16:creationId xmlns:a16="http://schemas.microsoft.com/office/drawing/2014/main" id="{F4AC0A5E-89BA-30E5-2934-1E71367CBA11}"/>
              </a:ext>
            </a:extLst>
          </p:cNvPr>
          <p:cNvSpPr/>
          <p:nvPr/>
        </p:nvSpPr>
        <p:spPr>
          <a:xfrm rot="2700000">
            <a:off x="6378078" y="1593310"/>
            <a:ext cx="169123" cy="30320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4" name="Rectangle 23">
            <a:extLst>
              <a:ext uri="{FF2B5EF4-FFF2-40B4-BE49-F238E27FC236}">
                <a16:creationId xmlns:a16="http://schemas.microsoft.com/office/drawing/2014/main" id="{90581352-540E-157F-5E74-889F98AE5037}"/>
              </a:ext>
            </a:extLst>
          </p:cNvPr>
          <p:cNvSpPr/>
          <p:nvPr/>
        </p:nvSpPr>
        <p:spPr>
          <a:xfrm>
            <a:off x="6234692" y="1921317"/>
            <a:ext cx="2627586" cy="300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sz="1100">
                <a:solidFill>
                  <a:schemeClr val="tx1"/>
                </a:solidFill>
              </a:rPr>
              <a:t>In spite of the model's low accuracy, it lends some support to the random walk theory. Our predictions can be improved, however, if we identify trends in stock returns.</a:t>
            </a:r>
          </a:p>
          <a:p>
            <a:pPr marL="171450" indent="-171450" algn="just">
              <a:spcAft>
                <a:spcPts val="1200"/>
              </a:spcAft>
              <a:buFont typeface="Arial" panose="020B0604020202020204" pitchFamily="34" charset="0"/>
              <a:buChar char="•"/>
            </a:pPr>
            <a:r>
              <a:rPr lang="en-US" sz="1100">
                <a:solidFill>
                  <a:schemeClr val="tx1"/>
                </a:solidFill>
              </a:rPr>
              <a:t>Over seven years, we found no significant difference in market efficiency between the S&amp;P500 and the Nifty50.</a:t>
            </a:r>
          </a:p>
          <a:p>
            <a:pPr marL="171450" indent="-171450" algn="just">
              <a:spcAft>
                <a:spcPts val="1200"/>
              </a:spcAft>
              <a:buFont typeface="Arial" panose="020B0604020202020204" pitchFamily="34" charset="0"/>
              <a:buChar char="•"/>
            </a:pPr>
            <a:r>
              <a:rPr lang="en-US" altLang="zh-CN" sz="1100">
                <a:solidFill>
                  <a:schemeClr val="tx1"/>
                </a:solidFill>
              </a:rPr>
              <a:t>Our analysis suggests that Nifty50 was more predictable seven years ago than it is now, while the S&amp;P500 is currently more predictable than it was in the past.</a:t>
            </a:r>
            <a:endParaRPr lang="en-GB" altLang="zh-CN" sz="1100">
              <a:solidFill>
                <a:schemeClr val="tx1"/>
              </a:solidFill>
            </a:endParaRPr>
          </a:p>
        </p:txBody>
      </p:sp>
      <p:sp>
        <p:nvSpPr>
          <p:cNvPr id="25" name="Rectangle 24">
            <a:extLst>
              <a:ext uri="{FF2B5EF4-FFF2-40B4-BE49-F238E27FC236}">
                <a16:creationId xmlns:a16="http://schemas.microsoft.com/office/drawing/2014/main" id="{1139DDD7-FC57-048B-CFD3-9A5518E49564}"/>
              </a:ext>
            </a:extLst>
          </p:cNvPr>
          <p:cNvSpPr/>
          <p:nvPr/>
        </p:nvSpPr>
        <p:spPr>
          <a:xfrm>
            <a:off x="3256438" y="1986033"/>
            <a:ext cx="2568736" cy="2479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altLang="zh-CN" sz="1100">
                <a:solidFill>
                  <a:schemeClr val="tx1"/>
                </a:solidFill>
              </a:rPr>
              <a:t>In the testing data, the stock returns don't fit well. Although the models are capable of capturing trends.</a:t>
            </a:r>
          </a:p>
          <a:p>
            <a:pPr marL="171450" indent="-171450" algn="just">
              <a:spcAft>
                <a:spcPts val="1200"/>
              </a:spcAft>
              <a:buFont typeface="Arial" panose="020B0604020202020204" pitchFamily="34" charset="0"/>
              <a:buChar char="•"/>
            </a:pPr>
            <a:r>
              <a:rPr lang="en-US" altLang="zh-CN" sz="1100">
                <a:solidFill>
                  <a:schemeClr val="tx1"/>
                </a:solidFill>
              </a:rPr>
              <a:t>Nifty50 performs better than SP500 when it comes to fit.</a:t>
            </a:r>
          </a:p>
          <a:p>
            <a:pPr marL="171450" indent="-171450" algn="just">
              <a:spcAft>
                <a:spcPts val="1200"/>
              </a:spcAft>
              <a:buFont typeface="Arial" panose="020B0604020202020204" pitchFamily="34" charset="0"/>
              <a:buChar char="•"/>
            </a:pPr>
            <a:r>
              <a:rPr lang="en-US" altLang="zh-CN" sz="1100">
                <a:solidFill>
                  <a:schemeClr val="tx1"/>
                </a:solidFill>
              </a:rPr>
              <a:t>Nifty50 and S&amp;P500 models capture trends to a certain extent for   2011 - 2015.</a:t>
            </a:r>
          </a:p>
          <a:p>
            <a:pPr marL="171450" indent="-171450" algn="just">
              <a:spcAft>
                <a:spcPts val="1200"/>
              </a:spcAft>
              <a:buFont typeface="Arial" panose="020B0604020202020204" pitchFamily="34" charset="0"/>
              <a:buChar char="•"/>
            </a:pPr>
            <a:r>
              <a:rPr lang="en-US" altLang="zh-CN" sz="1100">
                <a:solidFill>
                  <a:schemeClr val="tx1"/>
                </a:solidFill>
              </a:rPr>
              <a:t>Nifty50 and S&amp;P500 models perform even worse than even the basic mean predictions  for the          2018 – 2022.</a:t>
            </a:r>
          </a:p>
        </p:txBody>
      </p:sp>
      <p:sp>
        <p:nvSpPr>
          <p:cNvPr id="5" name="Rectangle 3" descr="Textplatzhalter 3">
            <a:extLst>
              <a:ext uri="{FF2B5EF4-FFF2-40B4-BE49-F238E27FC236}">
                <a16:creationId xmlns:a16="http://schemas.microsoft.com/office/drawing/2014/main" id="{E4F4318D-2D4C-30EA-2676-9C4DCDCB56A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CONCLUSION</a:t>
            </a:r>
          </a:p>
        </p:txBody>
      </p:sp>
    </p:spTree>
    <p:extLst>
      <p:ext uri="{BB962C8B-B14F-4D97-AF65-F5344CB8AC3E}">
        <p14:creationId xmlns:p14="http://schemas.microsoft.com/office/powerpoint/2010/main" val="1134968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7C57-49B0-4949-B2DB-5C50C7997427}"/>
              </a:ext>
            </a:extLst>
          </p:cNvPr>
          <p:cNvSpPr>
            <a:spLocks noGrp="1"/>
          </p:cNvSpPr>
          <p:nvPr>
            <p:ph type="title"/>
          </p:nvPr>
        </p:nvSpPr>
        <p:spPr>
          <a:xfrm>
            <a:off x="385575" y="3381521"/>
            <a:ext cx="8533699" cy="1965394"/>
          </a:xfrm>
        </p:spPr>
        <p:txBody>
          <a:bodyPr/>
          <a:lstStyle/>
          <a:p>
            <a:r>
              <a:rPr lang="en-GB"/>
              <a:t>THANKS FOR </a:t>
            </a:r>
            <a:br>
              <a:rPr lang="en-GB"/>
            </a:br>
            <a:r>
              <a:rPr lang="en-GB"/>
              <a:t>YOUR ATTENTION</a:t>
            </a:r>
            <a:br>
              <a:rPr lang="en-GB"/>
            </a:br>
            <a:endParaRPr lang="en-GB"/>
          </a:p>
        </p:txBody>
      </p:sp>
    </p:spTree>
    <p:extLst>
      <p:ext uri="{BB962C8B-B14F-4D97-AF65-F5344CB8AC3E}">
        <p14:creationId xmlns:p14="http://schemas.microsoft.com/office/powerpoint/2010/main" val="202218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Project overview</a:t>
            </a: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4" name="Rectangle 3">
            <a:extLst>
              <a:ext uri="{FF2B5EF4-FFF2-40B4-BE49-F238E27FC236}">
                <a16:creationId xmlns:a16="http://schemas.microsoft.com/office/drawing/2014/main" id="{264CF0C5-EAF1-A958-5D1E-CC5B897D054A}"/>
              </a:ext>
            </a:extLst>
          </p:cNvPr>
          <p:cNvSpPr/>
          <p:nvPr/>
        </p:nvSpPr>
        <p:spPr>
          <a:xfrm>
            <a:off x="386697" y="1494979"/>
            <a:ext cx="8317193" cy="14164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 name="Rectangle 4">
            <a:extLst>
              <a:ext uri="{FF2B5EF4-FFF2-40B4-BE49-F238E27FC236}">
                <a16:creationId xmlns:a16="http://schemas.microsoft.com/office/drawing/2014/main" id="{0384BE12-C8E8-08DC-9E5C-9DB87FB415D2}"/>
              </a:ext>
            </a:extLst>
          </p:cNvPr>
          <p:cNvSpPr/>
          <p:nvPr/>
        </p:nvSpPr>
        <p:spPr>
          <a:xfrm>
            <a:off x="359992" y="3145385"/>
            <a:ext cx="8317193" cy="14164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3" name="Textplatzhalter 2">
            <a:extLst>
              <a:ext uri="{FF2B5EF4-FFF2-40B4-BE49-F238E27FC236}">
                <a16:creationId xmlns:a16="http://schemas.microsoft.com/office/drawing/2014/main" id="{BB753201-676B-DCCC-E430-0C94E69DE8F7}"/>
              </a:ext>
            </a:extLst>
          </p:cNvPr>
          <p:cNvSpPr>
            <a:spLocks noGrp="1"/>
          </p:cNvSpPr>
          <p:nvPr>
            <p:ph type="body" sz="half" idx="2"/>
          </p:nvPr>
        </p:nvSpPr>
        <p:spPr>
          <a:xfrm>
            <a:off x="385578" y="1493023"/>
            <a:ext cx="8168488" cy="3107910"/>
          </a:xfrm>
        </p:spPr>
        <p:txBody>
          <a:bodyPr vert="horz" lIns="91440" tIns="45720" rIns="91440" bIns="45720" rtlCol="0" anchor="t">
            <a:noAutofit/>
          </a:bodyPr>
          <a:lstStyle/>
          <a:p>
            <a:pPr>
              <a:lnSpc>
                <a:spcPct val="100000"/>
              </a:lnSpc>
            </a:pPr>
            <a:r>
              <a:rPr lang="en-GB" sz="1200" b="1"/>
              <a:t>Project Background</a:t>
            </a:r>
          </a:p>
          <a:p>
            <a:pPr marL="285750" indent="-285750">
              <a:lnSpc>
                <a:spcPct val="100000"/>
              </a:lnSpc>
              <a:buFont typeface="Arial" panose="020B0604020202020204" pitchFamily="34" charset="0"/>
              <a:buChar char="•"/>
            </a:pPr>
            <a:r>
              <a:rPr lang="en-US" sz="1200"/>
              <a:t>According to weak-form market efficiency, prices should already reflect all information of past prices and volume. It  should thus not be possible to predict future returns based on their historical time series. Accordingly, prices should  behave like a random walk.</a:t>
            </a:r>
            <a:endParaRPr lang="en-US" sz="1200">
              <a:ea typeface="Calibri Light"/>
              <a:cs typeface="Calibri Light"/>
            </a:endParaRPr>
          </a:p>
          <a:p>
            <a:pPr marL="285750" indent="-285750">
              <a:lnSpc>
                <a:spcPct val="100000"/>
              </a:lnSpc>
              <a:buFont typeface="Arial" panose="020B0604020202020204" pitchFamily="34" charset="0"/>
              <a:buChar char="•"/>
            </a:pPr>
            <a:r>
              <a:rPr lang="en-US" sz="1200"/>
              <a:t>Many different tests have been proposed to study return predictability, for example with respect to autocorrelation, variance ratios, runs test.</a:t>
            </a:r>
            <a:endParaRPr lang="en-US" sz="1200">
              <a:ea typeface="Calibri Light"/>
              <a:cs typeface="Calibri Light"/>
            </a:endParaRPr>
          </a:p>
          <a:p>
            <a:pPr>
              <a:lnSpc>
                <a:spcPct val="100000"/>
              </a:lnSpc>
            </a:pPr>
            <a:endParaRPr lang="en-GB" sz="1200" b="1"/>
          </a:p>
          <a:p>
            <a:pPr>
              <a:lnSpc>
                <a:spcPct val="100000"/>
              </a:lnSpc>
            </a:pPr>
            <a:r>
              <a:rPr lang="en-GB" sz="1200" b="1"/>
              <a:t>Project Goal: Testing for Weak-Form Efficiency</a:t>
            </a:r>
            <a:endParaRPr lang="en-GB" sz="1200" b="1">
              <a:ea typeface="Calibri Light"/>
              <a:cs typeface="Calibri Light"/>
            </a:endParaRPr>
          </a:p>
          <a:p>
            <a:pPr marL="285750" indent="-285750">
              <a:lnSpc>
                <a:spcPct val="100000"/>
              </a:lnSpc>
              <a:buFont typeface="Arial" panose="020B0604020202020204" pitchFamily="34" charset="0"/>
              <a:buChar char="•"/>
            </a:pPr>
            <a:r>
              <a:rPr lang="en-US" sz="1200"/>
              <a:t>The aim of this project is to empirically study return predictability in a market of your choice (equity, fixed income,  mutual funds, ESG or green investments, FX, crypto, …) using multiple approaches and statistical tests. Depending on  the market chosen, interesting questions would be whether the degree of price efficiency changes over time or across  countries or depends on the sampling frequency or other factors.</a:t>
            </a:r>
            <a:endParaRPr lang="en-US" sz="1200">
              <a:ea typeface="Calibri Light"/>
              <a:cs typeface="Calibri Light"/>
            </a:endParaRPr>
          </a:p>
          <a:p>
            <a:pPr>
              <a:lnSpc>
                <a:spcPct val="100000"/>
              </a:lnSpc>
            </a:pPr>
            <a:endParaRPr lang="en-GB" sz="1200">
              <a:ea typeface="Calibri Light" panose="020F0302020204030204"/>
              <a:cs typeface="Calibri Light" panose="020F0302020204030204"/>
            </a:endParaRPr>
          </a:p>
          <a:p>
            <a:pPr>
              <a:lnSpc>
                <a:spcPct val="100000"/>
              </a:lnSpc>
            </a:pPr>
            <a:endParaRPr lang="en-GB" sz="1200"/>
          </a:p>
          <a:p>
            <a:pPr>
              <a:lnSpc>
                <a:spcPct val="100000"/>
              </a:lnSpc>
            </a:pPr>
            <a:endParaRPr lang="en-GB" sz="1200"/>
          </a:p>
          <a:p>
            <a:pPr>
              <a:lnSpc>
                <a:spcPct val="100000"/>
              </a:lnSpc>
            </a:pPr>
            <a:endParaRPr lang="en-GB" sz="1200"/>
          </a:p>
        </p:txBody>
      </p:sp>
    </p:spTree>
    <p:extLst>
      <p:ext uri="{BB962C8B-B14F-4D97-AF65-F5344CB8AC3E}">
        <p14:creationId xmlns:p14="http://schemas.microsoft.com/office/powerpoint/2010/main" val="106354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Market efficiency</a:t>
            </a:r>
          </a:p>
        </p:txBody>
      </p:sp>
      <p:sp>
        <p:nvSpPr>
          <p:cNvPr id="20" name="TextBox 19">
            <a:extLst>
              <a:ext uri="{FF2B5EF4-FFF2-40B4-BE49-F238E27FC236}">
                <a16:creationId xmlns:a16="http://schemas.microsoft.com/office/drawing/2014/main" id="{F5C8EDDE-257D-CFAB-D4F4-5EE46C27A056}"/>
              </a:ext>
            </a:extLst>
          </p:cNvPr>
          <p:cNvSpPr txBox="1"/>
          <p:nvPr/>
        </p:nvSpPr>
        <p:spPr>
          <a:xfrm>
            <a:off x="386308" y="1161281"/>
            <a:ext cx="8503982" cy="307777"/>
          </a:xfrm>
          <a:prstGeom prst="rect">
            <a:avLst/>
          </a:prstGeom>
          <a:solidFill>
            <a:schemeClr val="bg1">
              <a:lumMod val="95000"/>
            </a:schemeClr>
          </a:solidFill>
        </p:spPr>
        <p:txBody>
          <a:bodyPr wrap="square">
            <a:spAutoFit/>
          </a:bodyPr>
          <a:lstStyle/>
          <a:p>
            <a:pPr algn="ctr">
              <a:lnSpc>
                <a:spcPct val="100000"/>
              </a:lnSpc>
            </a:pPr>
            <a:r>
              <a:rPr lang="en-US" sz="1400" b="1">
                <a:latin typeface="Calibri (body)"/>
              </a:rPr>
              <a:t>Market Efficiency </a:t>
            </a:r>
            <a:r>
              <a:rPr lang="en-US" altLang="zh-CN" sz="1400" b="1">
                <a:latin typeface="Calibri (body)"/>
              </a:rPr>
              <a:t>: Prices reflect all available information </a:t>
            </a:r>
            <a:endParaRPr lang="en-US" sz="1400" b="1">
              <a:latin typeface="Calibri (body)"/>
            </a:endParaRPr>
          </a:p>
        </p:txBody>
      </p:sp>
      <p:sp>
        <p:nvSpPr>
          <p:cNvPr id="7" name="Left Brace 6">
            <a:extLst>
              <a:ext uri="{FF2B5EF4-FFF2-40B4-BE49-F238E27FC236}">
                <a16:creationId xmlns:a16="http://schemas.microsoft.com/office/drawing/2014/main" id="{38457BBD-ED61-70F0-C054-426D2C77B270}"/>
              </a:ext>
            </a:extLst>
          </p:cNvPr>
          <p:cNvSpPr/>
          <p:nvPr/>
        </p:nvSpPr>
        <p:spPr>
          <a:xfrm rot="5400000">
            <a:off x="4599195" y="-2520795"/>
            <a:ext cx="197049" cy="827264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086A6221-6E53-3A6A-8D75-319817517B7E}"/>
              </a:ext>
            </a:extLst>
          </p:cNvPr>
          <p:cNvGrpSpPr/>
          <p:nvPr/>
        </p:nvGrpSpPr>
        <p:grpSpPr>
          <a:xfrm>
            <a:off x="458159" y="1745554"/>
            <a:ext cx="2409825" cy="1030858"/>
            <a:chOff x="506275" y="1787178"/>
            <a:chExt cx="2409825" cy="1030858"/>
          </a:xfrm>
        </p:grpSpPr>
        <p:sp>
          <p:nvSpPr>
            <p:cNvPr id="16" name="Rectangle 15">
              <a:extLst>
                <a:ext uri="{FF2B5EF4-FFF2-40B4-BE49-F238E27FC236}">
                  <a16:creationId xmlns:a16="http://schemas.microsoft.com/office/drawing/2014/main" id="{BB8D8FF1-B04B-497B-D267-91D8731BCF54}"/>
                </a:ext>
              </a:extLst>
            </p:cNvPr>
            <p:cNvSpPr/>
            <p:nvPr/>
          </p:nvSpPr>
          <p:spPr>
            <a:xfrm>
              <a:off x="506275" y="1787178"/>
              <a:ext cx="2409825" cy="230832"/>
            </a:xfrm>
            <a:prstGeom prst="rec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Weak Efficiency</a:t>
              </a:r>
            </a:p>
          </p:txBody>
        </p:sp>
        <p:sp>
          <p:nvSpPr>
            <p:cNvPr id="17" name="TextBox 16">
              <a:extLst>
                <a:ext uri="{FF2B5EF4-FFF2-40B4-BE49-F238E27FC236}">
                  <a16:creationId xmlns:a16="http://schemas.microsoft.com/office/drawing/2014/main" id="{728BDB97-DDD9-743E-CC8B-00F8F5B3ACF8}"/>
                </a:ext>
              </a:extLst>
            </p:cNvPr>
            <p:cNvSpPr txBox="1"/>
            <p:nvPr/>
          </p:nvSpPr>
          <p:spPr>
            <a:xfrm>
              <a:off x="506275" y="2171705"/>
              <a:ext cx="2409825" cy="646331"/>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p:txBody>
        </p:sp>
      </p:grpSp>
      <p:grpSp>
        <p:nvGrpSpPr>
          <p:cNvPr id="21" name="Group 20">
            <a:extLst>
              <a:ext uri="{FF2B5EF4-FFF2-40B4-BE49-F238E27FC236}">
                <a16:creationId xmlns:a16="http://schemas.microsoft.com/office/drawing/2014/main" id="{6E39F933-F2B9-3439-9FD0-E6F5F41FA140}"/>
              </a:ext>
            </a:extLst>
          </p:cNvPr>
          <p:cNvGrpSpPr/>
          <p:nvPr/>
        </p:nvGrpSpPr>
        <p:grpSpPr>
          <a:xfrm>
            <a:off x="3372066" y="1833518"/>
            <a:ext cx="2430325" cy="1772076"/>
            <a:chOff x="3246347" y="1825739"/>
            <a:chExt cx="2430325" cy="1772076"/>
          </a:xfrm>
        </p:grpSpPr>
        <p:sp>
          <p:nvSpPr>
            <p:cNvPr id="22" name="Rectangle 21">
              <a:extLst>
                <a:ext uri="{FF2B5EF4-FFF2-40B4-BE49-F238E27FC236}">
                  <a16:creationId xmlns:a16="http://schemas.microsoft.com/office/drawing/2014/main" id="{C2B0D5A9-E18C-1B03-9613-8A42866880E1}"/>
                </a:ext>
              </a:extLst>
            </p:cNvPr>
            <p:cNvSpPr/>
            <p:nvPr/>
          </p:nvSpPr>
          <p:spPr>
            <a:xfrm>
              <a:off x="3246347" y="1825739"/>
              <a:ext cx="2409825" cy="230832"/>
            </a:xfrm>
            <a:prstGeom prst="rect">
              <a:avLst/>
            </a:prstGeom>
            <a:solidFill>
              <a:srgbClr val="A401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Semi Strong Efficiency</a:t>
              </a:r>
            </a:p>
          </p:txBody>
        </p:sp>
        <p:sp>
          <p:nvSpPr>
            <p:cNvPr id="23" name="TextBox 22">
              <a:extLst>
                <a:ext uri="{FF2B5EF4-FFF2-40B4-BE49-F238E27FC236}">
                  <a16:creationId xmlns:a16="http://schemas.microsoft.com/office/drawing/2014/main" id="{6D3755D7-F4A3-EEED-2E08-5E089D195877}"/>
                </a:ext>
              </a:extLst>
            </p:cNvPr>
            <p:cNvSpPr txBox="1"/>
            <p:nvPr/>
          </p:nvSpPr>
          <p:spPr>
            <a:xfrm>
              <a:off x="3266847" y="2212820"/>
              <a:ext cx="2409825" cy="1384995"/>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All relevant and publicly available information is reflected in current prices.</a:t>
              </a:r>
            </a:p>
          </p:txBody>
        </p:sp>
      </p:grpSp>
      <p:grpSp>
        <p:nvGrpSpPr>
          <p:cNvPr id="24" name="Group 23">
            <a:extLst>
              <a:ext uri="{FF2B5EF4-FFF2-40B4-BE49-F238E27FC236}">
                <a16:creationId xmlns:a16="http://schemas.microsoft.com/office/drawing/2014/main" id="{AC25F560-5275-5B28-910E-E4CB58E28165}"/>
              </a:ext>
            </a:extLst>
          </p:cNvPr>
          <p:cNvGrpSpPr/>
          <p:nvPr/>
        </p:nvGrpSpPr>
        <p:grpSpPr>
          <a:xfrm>
            <a:off x="6353619" y="1984087"/>
            <a:ext cx="2409826" cy="2508185"/>
            <a:chOff x="6227900" y="1976308"/>
            <a:chExt cx="2409826" cy="2508185"/>
          </a:xfrm>
        </p:grpSpPr>
        <p:sp>
          <p:nvSpPr>
            <p:cNvPr id="25" name="Rectangle 24">
              <a:extLst>
                <a:ext uri="{FF2B5EF4-FFF2-40B4-BE49-F238E27FC236}">
                  <a16:creationId xmlns:a16="http://schemas.microsoft.com/office/drawing/2014/main" id="{5FA84387-5595-FFA1-BB62-4A504B2C982D}"/>
                </a:ext>
              </a:extLst>
            </p:cNvPr>
            <p:cNvSpPr/>
            <p:nvPr/>
          </p:nvSpPr>
          <p:spPr>
            <a:xfrm>
              <a:off x="6227901" y="1976308"/>
              <a:ext cx="2409825" cy="230832"/>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Strong Efficiency</a:t>
              </a:r>
            </a:p>
          </p:txBody>
        </p:sp>
        <p:sp>
          <p:nvSpPr>
            <p:cNvPr id="26" name="TextBox 25">
              <a:extLst>
                <a:ext uri="{FF2B5EF4-FFF2-40B4-BE49-F238E27FC236}">
                  <a16:creationId xmlns:a16="http://schemas.microsoft.com/office/drawing/2014/main" id="{35A0D517-3361-2C16-7A94-6CCC7E11C725}"/>
                </a:ext>
              </a:extLst>
            </p:cNvPr>
            <p:cNvSpPr txBox="1"/>
            <p:nvPr/>
          </p:nvSpPr>
          <p:spPr>
            <a:xfrm>
              <a:off x="6227900" y="2360835"/>
              <a:ext cx="2409825" cy="2123658"/>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All relevant and publicly available information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Private information (held by insiders) is reflected in current prices</a:t>
              </a:r>
            </a:p>
          </p:txBody>
        </p:sp>
      </p:grpSp>
      <p:sp>
        <p:nvSpPr>
          <p:cNvPr id="43" name="Oval 42">
            <a:extLst>
              <a:ext uri="{FF2B5EF4-FFF2-40B4-BE49-F238E27FC236}">
                <a16:creationId xmlns:a16="http://schemas.microsoft.com/office/drawing/2014/main" id="{2FA2C8A1-19E5-84FA-59F6-D633FDB85201}"/>
              </a:ext>
            </a:extLst>
          </p:cNvPr>
          <p:cNvSpPr>
            <a:spLocks/>
          </p:cNvSpPr>
          <p:nvPr/>
        </p:nvSpPr>
        <p:spPr>
          <a:xfrm>
            <a:off x="162831" y="3035482"/>
            <a:ext cx="2970767" cy="1949142"/>
          </a:xfrm>
          <a:prstGeom prst="ellipse">
            <a:avLst/>
          </a:prstGeom>
          <a:solidFill>
            <a:srgbClr val="385723"/>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3" name="Oval 52">
            <a:extLst>
              <a:ext uri="{FF2B5EF4-FFF2-40B4-BE49-F238E27FC236}">
                <a16:creationId xmlns:a16="http://schemas.microsoft.com/office/drawing/2014/main" id="{7F48470A-BC81-EA42-E669-64802D16D771}"/>
              </a:ext>
            </a:extLst>
          </p:cNvPr>
          <p:cNvSpPr>
            <a:spLocks/>
          </p:cNvSpPr>
          <p:nvPr/>
        </p:nvSpPr>
        <p:spPr>
          <a:xfrm>
            <a:off x="741589" y="3598973"/>
            <a:ext cx="2101364" cy="1267828"/>
          </a:xfrm>
          <a:prstGeom prst="ellipse">
            <a:avLst/>
          </a:prstGeom>
          <a:solidFill>
            <a:srgbClr val="A40101">
              <a:alpha val="76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4" name="Oval 53">
            <a:extLst>
              <a:ext uri="{FF2B5EF4-FFF2-40B4-BE49-F238E27FC236}">
                <a16:creationId xmlns:a16="http://schemas.microsoft.com/office/drawing/2014/main" id="{519A50DD-89E8-406D-FCF0-2D8EBC4FF831}"/>
              </a:ext>
            </a:extLst>
          </p:cNvPr>
          <p:cNvSpPr>
            <a:spLocks/>
          </p:cNvSpPr>
          <p:nvPr/>
        </p:nvSpPr>
        <p:spPr>
          <a:xfrm>
            <a:off x="1162687" y="3836554"/>
            <a:ext cx="1341501" cy="980845"/>
          </a:xfrm>
          <a:prstGeom prst="ellipse">
            <a:avLst/>
          </a:prstGeom>
          <a:solidFill>
            <a:srgbClr val="203864">
              <a:alpha val="93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6" name="TextBox 55">
            <a:extLst>
              <a:ext uri="{FF2B5EF4-FFF2-40B4-BE49-F238E27FC236}">
                <a16:creationId xmlns:a16="http://schemas.microsoft.com/office/drawing/2014/main" id="{176617A3-2C90-4B55-CA3C-2D68F75AF70D}"/>
              </a:ext>
            </a:extLst>
          </p:cNvPr>
          <p:cNvSpPr txBox="1">
            <a:spLocks/>
          </p:cNvSpPr>
          <p:nvPr/>
        </p:nvSpPr>
        <p:spPr>
          <a:xfrm>
            <a:off x="1053084" y="3631298"/>
            <a:ext cx="2266871" cy="245987"/>
          </a:xfrm>
          <a:prstGeom prst="rect">
            <a:avLst/>
          </a:prstGeom>
          <a:noFill/>
        </p:spPr>
        <p:txBody>
          <a:bodyPr wrap="square">
            <a:spAutoFit/>
          </a:bodyPr>
          <a:lstStyle/>
          <a:p>
            <a:r>
              <a:rPr lang="en-US" sz="1200" i="1">
                <a:solidFill>
                  <a:schemeClr val="bg1"/>
                </a:solidFill>
              </a:rPr>
              <a:t>All public information </a:t>
            </a:r>
            <a:endParaRPr lang="en-US" sz="1200">
              <a:solidFill>
                <a:schemeClr val="bg1"/>
              </a:solidFill>
            </a:endParaRPr>
          </a:p>
        </p:txBody>
      </p:sp>
      <p:sp>
        <p:nvSpPr>
          <p:cNvPr id="57" name="TextBox 56">
            <a:extLst>
              <a:ext uri="{FF2B5EF4-FFF2-40B4-BE49-F238E27FC236}">
                <a16:creationId xmlns:a16="http://schemas.microsoft.com/office/drawing/2014/main" id="{3602D549-8A68-DB8B-80D4-FFCDED3F2820}"/>
              </a:ext>
            </a:extLst>
          </p:cNvPr>
          <p:cNvSpPr txBox="1">
            <a:spLocks/>
          </p:cNvSpPr>
          <p:nvPr/>
        </p:nvSpPr>
        <p:spPr>
          <a:xfrm>
            <a:off x="685261" y="3140515"/>
            <a:ext cx="2101364" cy="409978"/>
          </a:xfrm>
          <a:prstGeom prst="rect">
            <a:avLst/>
          </a:prstGeom>
          <a:noFill/>
        </p:spPr>
        <p:txBody>
          <a:bodyPr wrap="square">
            <a:spAutoFit/>
          </a:bodyPr>
          <a:lstStyle/>
          <a:p>
            <a:r>
              <a:rPr lang="en-US" sz="1200" i="1">
                <a:solidFill>
                  <a:schemeClr val="bg1"/>
                </a:solidFill>
              </a:rPr>
              <a:t>All public information plus inside or private information </a:t>
            </a:r>
            <a:endParaRPr lang="en-US" sz="1200">
              <a:solidFill>
                <a:schemeClr val="bg1"/>
              </a:solidFill>
            </a:endParaRPr>
          </a:p>
        </p:txBody>
      </p:sp>
      <p:sp>
        <p:nvSpPr>
          <p:cNvPr id="58" name="TextBox 57">
            <a:extLst>
              <a:ext uri="{FF2B5EF4-FFF2-40B4-BE49-F238E27FC236}">
                <a16:creationId xmlns:a16="http://schemas.microsoft.com/office/drawing/2014/main" id="{831D54AC-7BB0-B98C-5D22-59393C0821F3}"/>
              </a:ext>
            </a:extLst>
          </p:cNvPr>
          <p:cNvSpPr txBox="1">
            <a:spLocks/>
          </p:cNvSpPr>
          <p:nvPr/>
        </p:nvSpPr>
        <p:spPr>
          <a:xfrm>
            <a:off x="1308180" y="4132837"/>
            <a:ext cx="1234437" cy="409978"/>
          </a:xfrm>
          <a:prstGeom prst="rect">
            <a:avLst/>
          </a:prstGeom>
          <a:noFill/>
        </p:spPr>
        <p:txBody>
          <a:bodyPr wrap="square">
            <a:spAutoFit/>
          </a:bodyPr>
          <a:lstStyle/>
          <a:p>
            <a:r>
              <a:rPr lang="en-US" sz="1200" i="1">
                <a:solidFill>
                  <a:schemeClr val="bg1"/>
                </a:solidFill>
              </a:rPr>
              <a:t>Information in past prices</a:t>
            </a:r>
            <a:endParaRPr lang="en-US" sz="1200">
              <a:solidFill>
                <a:schemeClr val="bg1"/>
              </a:solidFill>
            </a:endParaRP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38951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animBg="1"/>
      <p:bldP spid="53" grpId="0" animBg="1"/>
      <p:bldP spid="54" grpId="0" animBg="1"/>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pPr eaLnBrk="1">
              <a:lnSpc>
                <a:spcPts val="4800"/>
              </a:lnSpc>
              <a:spcBef>
                <a:spcPct val="0"/>
              </a:spcBef>
              <a:buSzTx/>
              <a:buFontTx/>
              <a:buNone/>
            </a:pPr>
            <a:r>
              <a:rPr lang="en-US" altLang="en-US" sz="3200" b="1"/>
              <a:t>EFFICIENT MARKET HYPOTHESIS</a:t>
            </a:r>
          </a:p>
        </p:txBody>
      </p:sp>
      <p:sp>
        <p:nvSpPr>
          <p:cNvPr id="2" name="Rectangle 3" descr="Textplatzhalter 3">
            <a:extLst>
              <a:ext uri="{FF2B5EF4-FFF2-40B4-BE49-F238E27FC236}">
                <a16:creationId xmlns:a16="http://schemas.microsoft.com/office/drawing/2014/main" id="{53BAB7CF-CB53-44E4-5D23-3F6C7BB4440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grpSp>
        <p:nvGrpSpPr>
          <p:cNvPr id="32" name="Group 31">
            <a:extLst>
              <a:ext uri="{FF2B5EF4-FFF2-40B4-BE49-F238E27FC236}">
                <a16:creationId xmlns:a16="http://schemas.microsoft.com/office/drawing/2014/main" id="{70827BC5-144F-C6B0-2AFE-2C31C3AFFCDD}"/>
              </a:ext>
            </a:extLst>
          </p:cNvPr>
          <p:cNvGrpSpPr/>
          <p:nvPr/>
        </p:nvGrpSpPr>
        <p:grpSpPr>
          <a:xfrm>
            <a:off x="501158" y="1541587"/>
            <a:ext cx="7870323" cy="3151500"/>
            <a:chOff x="201613" y="1190625"/>
            <a:chExt cx="8904287" cy="3565525"/>
          </a:xfrm>
        </p:grpSpPr>
        <p:sp>
          <p:nvSpPr>
            <p:cNvPr id="4" name="AutoShape 1">
              <a:extLst>
                <a:ext uri="{FF2B5EF4-FFF2-40B4-BE49-F238E27FC236}">
                  <a16:creationId xmlns:a16="http://schemas.microsoft.com/office/drawing/2014/main" id="{03D7132A-0DE9-6C2C-06DD-DC6415A61E2B}"/>
                </a:ext>
              </a:extLst>
            </p:cNvPr>
            <p:cNvSpPr>
              <a:spLocks/>
            </p:cNvSpPr>
            <p:nvPr/>
          </p:nvSpPr>
          <p:spPr bwMode="auto">
            <a:xfrm>
              <a:off x="6356350" y="1520825"/>
              <a:ext cx="452438" cy="430213"/>
            </a:xfrm>
            <a:custGeom>
              <a:avLst/>
              <a:gdLst>
                <a:gd name="T0" fmla="*/ 226219 w 21452"/>
                <a:gd name="T1" fmla="*/ 221601 h 20404"/>
                <a:gd name="T2" fmla="*/ 226219 w 21452"/>
                <a:gd name="T3" fmla="*/ 221601 h 20404"/>
                <a:gd name="T4" fmla="*/ 226219 w 21452"/>
                <a:gd name="T5" fmla="*/ 221601 h 20404"/>
                <a:gd name="T6" fmla="*/ 226219 w 21452"/>
                <a:gd name="T7" fmla="*/ 221601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7" name="Rectangle 3">
              <a:extLst>
                <a:ext uri="{FF2B5EF4-FFF2-40B4-BE49-F238E27FC236}">
                  <a16:creationId xmlns:a16="http://schemas.microsoft.com/office/drawing/2014/main" id="{97423A9B-0D9F-1BD2-5AC1-6D2E4D9A286C}"/>
                </a:ext>
              </a:extLst>
            </p:cNvPr>
            <p:cNvSpPr>
              <a:spLocks/>
            </p:cNvSpPr>
            <p:nvPr/>
          </p:nvSpPr>
          <p:spPr bwMode="auto">
            <a:xfrm>
              <a:off x="201613" y="1190625"/>
              <a:ext cx="5988050" cy="10906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4" name="Text Box 4">
              <a:extLst>
                <a:ext uri="{FF2B5EF4-FFF2-40B4-BE49-F238E27FC236}">
                  <a16:creationId xmlns:a16="http://schemas.microsoft.com/office/drawing/2014/main" id="{10FEF6AF-1EB7-BFA8-9A5A-356AECD28C57}"/>
                </a:ext>
              </a:extLst>
            </p:cNvPr>
            <p:cNvSpPr txBox="1">
              <a:spLocks/>
            </p:cNvSpPr>
            <p:nvPr/>
          </p:nvSpPr>
          <p:spPr bwMode="auto">
            <a:xfrm>
              <a:off x="276225" y="1580295"/>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STRONG-FORM</a:t>
              </a:r>
            </a:p>
          </p:txBody>
        </p:sp>
        <p:sp>
          <p:nvSpPr>
            <p:cNvPr id="15" name="Rectangle 5">
              <a:extLst>
                <a:ext uri="{FF2B5EF4-FFF2-40B4-BE49-F238E27FC236}">
                  <a16:creationId xmlns:a16="http://schemas.microsoft.com/office/drawing/2014/main" id="{06DCFC92-7CF7-F2B5-09C0-A0FF88FA65E6}"/>
                </a:ext>
              </a:extLst>
            </p:cNvPr>
            <p:cNvSpPr>
              <a:spLocks/>
            </p:cNvSpPr>
            <p:nvPr/>
          </p:nvSpPr>
          <p:spPr bwMode="auto">
            <a:xfrm>
              <a:off x="201613" y="2428875"/>
              <a:ext cx="5988050" cy="108902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6" name="Text Box 6">
              <a:extLst>
                <a:ext uri="{FF2B5EF4-FFF2-40B4-BE49-F238E27FC236}">
                  <a16:creationId xmlns:a16="http://schemas.microsoft.com/office/drawing/2014/main" id="{6D871F15-4B24-475E-870D-8189F7182AE8}"/>
                </a:ext>
              </a:extLst>
            </p:cNvPr>
            <p:cNvSpPr txBox="1">
              <a:spLocks/>
            </p:cNvSpPr>
            <p:nvPr/>
          </p:nvSpPr>
          <p:spPr bwMode="auto">
            <a:xfrm>
              <a:off x="276225" y="2798351"/>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SEMI STRONG-FORM</a:t>
              </a:r>
              <a:endParaRPr lang="en-US" altLang="en-US" sz="1400"/>
            </a:p>
          </p:txBody>
        </p:sp>
        <p:sp>
          <p:nvSpPr>
            <p:cNvPr id="17" name="Rectangle 7">
              <a:extLst>
                <a:ext uri="{FF2B5EF4-FFF2-40B4-BE49-F238E27FC236}">
                  <a16:creationId xmlns:a16="http://schemas.microsoft.com/office/drawing/2014/main" id="{1F86DE6C-F41C-4E4B-8D02-7158C283CD2D}"/>
                </a:ext>
              </a:extLst>
            </p:cNvPr>
            <p:cNvSpPr>
              <a:spLocks/>
            </p:cNvSpPr>
            <p:nvPr/>
          </p:nvSpPr>
          <p:spPr bwMode="auto">
            <a:xfrm>
              <a:off x="201613" y="3667125"/>
              <a:ext cx="5988050" cy="1089025"/>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0" name="Text Box 8">
              <a:extLst>
                <a:ext uri="{FF2B5EF4-FFF2-40B4-BE49-F238E27FC236}">
                  <a16:creationId xmlns:a16="http://schemas.microsoft.com/office/drawing/2014/main" id="{6F12CC40-E1A8-E42D-22B1-525122AC4E8C}"/>
                </a:ext>
              </a:extLst>
            </p:cNvPr>
            <p:cNvSpPr txBox="1">
              <a:spLocks/>
            </p:cNvSpPr>
            <p:nvPr/>
          </p:nvSpPr>
          <p:spPr bwMode="auto">
            <a:xfrm>
              <a:off x="239012" y="4022425"/>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WEAK-FORM</a:t>
              </a:r>
              <a:endParaRPr lang="en-US" altLang="en-US" sz="1400"/>
            </a:p>
          </p:txBody>
        </p:sp>
        <p:sp>
          <p:nvSpPr>
            <p:cNvPr id="21" name="AutoShape 9">
              <a:extLst>
                <a:ext uri="{FF2B5EF4-FFF2-40B4-BE49-F238E27FC236}">
                  <a16:creationId xmlns:a16="http://schemas.microsoft.com/office/drawing/2014/main" id="{BA41F36F-57D9-7EDD-053A-EA99BF81386C}"/>
                </a:ext>
              </a:extLst>
            </p:cNvPr>
            <p:cNvSpPr>
              <a:spLocks/>
            </p:cNvSpPr>
            <p:nvPr/>
          </p:nvSpPr>
          <p:spPr bwMode="auto">
            <a:xfrm>
              <a:off x="3454400" y="1565275"/>
              <a:ext cx="430213" cy="428625"/>
            </a:xfrm>
            <a:custGeom>
              <a:avLst/>
              <a:gdLst>
                <a:gd name="T0" fmla="*/ 215107 w 21600"/>
                <a:gd name="T1" fmla="*/ 214313 h 21600"/>
                <a:gd name="T2" fmla="*/ 215107 w 21600"/>
                <a:gd name="T3" fmla="*/ 214313 h 21600"/>
                <a:gd name="T4" fmla="*/ 215107 w 21600"/>
                <a:gd name="T5" fmla="*/ 214313 h 21600"/>
                <a:gd name="T6" fmla="*/ 215107 w 21600"/>
                <a:gd name="T7" fmla="*/ 2143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2" name="Text Box 10">
              <a:extLst>
                <a:ext uri="{FF2B5EF4-FFF2-40B4-BE49-F238E27FC236}">
                  <a16:creationId xmlns:a16="http://schemas.microsoft.com/office/drawing/2014/main" id="{098C5D15-E282-8A96-B7AA-C2FE30A385E3}"/>
                </a:ext>
              </a:extLst>
            </p:cNvPr>
            <p:cNvSpPr txBox="1">
              <a:spLocks/>
            </p:cNvSpPr>
            <p:nvPr/>
          </p:nvSpPr>
          <p:spPr bwMode="auto">
            <a:xfrm>
              <a:off x="3983039" y="1466850"/>
              <a:ext cx="15557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Insider trading will not work</a:t>
              </a:r>
            </a:p>
          </p:txBody>
        </p:sp>
        <p:sp>
          <p:nvSpPr>
            <p:cNvPr id="23" name="AutoShape 11">
              <a:extLst>
                <a:ext uri="{FF2B5EF4-FFF2-40B4-BE49-F238E27FC236}">
                  <a16:creationId xmlns:a16="http://schemas.microsoft.com/office/drawing/2014/main" id="{E64C61D8-68CB-89CF-906A-6D5042AFDAF5}"/>
                </a:ext>
              </a:extLst>
            </p:cNvPr>
            <p:cNvSpPr>
              <a:spLocks/>
            </p:cNvSpPr>
            <p:nvPr/>
          </p:nvSpPr>
          <p:spPr bwMode="auto">
            <a:xfrm>
              <a:off x="3459163" y="2801938"/>
              <a:ext cx="428625" cy="430212"/>
            </a:xfrm>
            <a:custGeom>
              <a:avLst/>
              <a:gdLst>
                <a:gd name="T0" fmla="*/ 214313 w 21600"/>
                <a:gd name="T1" fmla="*/ 215106 h 21600"/>
                <a:gd name="T2" fmla="*/ 214313 w 21600"/>
                <a:gd name="T3" fmla="*/ 215106 h 21600"/>
                <a:gd name="T4" fmla="*/ 214313 w 21600"/>
                <a:gd name="T5" fmla="*/ 215106 h 21600"/>
                <a:gd name="T6" fmla="*/ 214313 w 21600"/>
                <a:gd name="T7" fmla="*/ 215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4" name="Text Box 12">
              <a:extLst>
                <a:ext uri="{FF2B5EF4-FFF2-40B4-BE49-F238E27FC236}">
                  <a16:creationId xmlns:a16="http://schemas.microsoft.com/office/drawing/2014/main" id="{210A3087-A33F-EB54-6F07-277FBBA9B7EB}"/>
                </a:ext>
              </a:extLst>
            </p:cNvPr>
            <p:cNvSpPr txBox="1">
              <a:spLocks/>
            </p:cNvSpPr>
            <p:nvPr/>
          </p:nvSpPr>
          <p:spPr bwMode="auto">
            <a:xfrm>
              <a:off x="3986213" y="2705100"/>
              <a:ext cx="21399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Fundamental Analysis will not work</a:t>
              </a:r>
            </a:p>
          </p:txBody>
        </p:sp>
        <p:sp>
          <p:nvSpPr>
            <p:cNvPr id="25" name="AutoShape 13">
              <a:extLst>
                <a:ext uri="{FF2B5EF4-FFF2-40B4-BE49-F238E27FC236}">
                  <a16:creationId xmlns:a16="http://schemas.microsoft.com/office/drawing/2014/main" id="{79DE2E89-10F0-D220-0838-DBC06F1622B9}"/>
                </a:ext>
              </a:extLst>
            </p:cNvPr>
            <p:cNvSpPr>
              <a:spLocks/>
            </p:cNvSpPr>
            <p:nvPr/>
          </p:nvSpPr>
          <p:spPr bwMode="auto">
            <a:xfrm>
              <a:off x="3427413" y="3997325"/>
              <a:ext cx="428625" cy="428625"/>
            </a:xfrm>
            <a:custGeom>
              <a:avLst/>
              <a:gdLst>
                <a:gd name="T0" fmla="*/ 214313 w 21600"/>
                <a:gd name="T1" fmla="*/ 214313 h 21600"/>
                <a:gd name="T2" fmla="*/ 214313 w 21600"/>
                <a:gd name="T3" fmla="*/ 214313 h 21600"/>
                <a:gd name="T4" fmla="*/ 214313 w 21600"/>
                <a:gd name="T5" fmla="*/ 214313 h 21600"/>
                <a:gd name="T6" fmla="*/ 214313 w 21600"/>
                <a:gd name="T7" fmla="*/ 2143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6" name="Text Box 14">
              <a:extLst>
                <a:ext uri="{FF2B5EF4-FFF2-40B4-BE49-F238E27FC236}">
                  <a16:creationId xmlns:a16="http://schemas.microsoft.com/office/drawing/2014/main" id="{51EFFAE1-D8BF-18C1-4CFF-7AA9F5E9E1DD}"/>
                </a:ext>
              </a:extLst>
            </p:cNvPr>
            <p:cNvSpPr txBox="1">
              <a:spLocks/>
            </p:cNvSpPr>
            <p:nvPr/>
          </p:nvSpPr>
          <p:spPr bwMode="auto">
            <a:xfrm>
              <a:off x="3954463" y="3898900"/>
              <a:ext cx="21399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Technical Analysis </a:t>
              </a:r>
            </a:p>
            <a:p>
              <a:pPr eaLnBrk="1"/>
              <a:r>
                <a:rPr lang="en-US" altLang="en-US" sz="1400" i="1"/>
                <a:t>will not work</a:t>
              </a:r>
            </a:p>
          </p:txBody>
        </p:sp>
        <p:sp>
          <p:nvSpPr>
            <p:cNvPr id="27" name="Text Box 15">
              <a:extLst>
                <a:ext uri="{FF2B5EF4-FFF2-40B4-BE49-F238E27FC236}">
                  <a16:creationId xmlns:a16="http://schemas.microsoft.com/office/drawing/2014/main" id="{B2CB515D-705C-9E47-E1C5-E6E62BC5AEC3}"/>
                </a:ext>
              </a:extLst>
            </p:cNvPr>
            <p:cNvSpPr txBox="1">
              <a:spLocks/>
            </p:cNvSpPr>
            <p:nvPr/>
          </p:nvSpPr>
          <p:spPr bwMode="auto">
            <a:xfrm>
              <a:off x="6829426" y="1368425"/>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535353"/>
                  </a:solidFill>
                </a:rPr>
                <a:t>Market prices unlikely to reflect private information</a:t>
              </a:r>
            </a:p>
            <a:p>
              <a:pPr eaLnBrk="1"/>
              <a:r>
                <a:rPr lang="en-US" altLang="en-US" sz="1200" i="1">
                  <a:solidFill>
                    <a:srgbClr val="535353"/>
                  </a:solidFill>
                </a:rPr>
                <a:t>(due to insider trading laws)</a:t>
              </a:r>
            </a:p>
          </p:txBody>
        </p:sp>
        <p:sp>
          <p:nvSpPr>
            <p:cNvPr id="28" name="Text Box 16">
              <a:extLst>
                <a:ext uri="{FF2B5EF4-FFF2-40B4-BE49-F238E27FC236}">
                  <a16:creationId xmlns:a16="http://schemas.microsoft.com/office/drawing/2014/main" id="{30E73C81-75EB-16AF-14D2-601A0E75045A}"/>
                </a:ext>
              </a:extLst>
            </p:cNvPr>
            <p:cNvSpPr txBox="1">
              <a:spLocks/>
            </p:cNvSpPr>
            <p:nvPr/>
          </p:nvSpPr>
          <p:spPr bwMode="auto">
            <a:xfrm>
              <a:off x="6829426" y="2606675"/>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848484"/>
                  </a:solidFill>
                </a:rPr>
                <a:t>Markets are generally semi-strong form efficient</a:t>
              </a:r>
            </a:p>
            <a:p>
              <a:pPr eaLnBrk="1"/>
              <a:r>
                <a:rPr lang="en-US" altLang="en-US" sz="1200" i="1">
                  <a:solidFill>
                    <a:srgbClr val="848484"/>
                  </a:solidFill>
                </a:rPr>
                <a:t>(except emerging markets)</a:t>
              </a:r>
            </a:p>
          </p:txBody>
        </p:sp>
        <p:sp>
          <p:nvSpPr>
            <p:cNvPr id="29" name="Text Box 17">
              <a:extLst>
                <a:ext uri="{FF2B5EF4-FFF2-40B4-BE49-F238E27FC236}">
                  <a16:creationId xmlns:a16="http://schemas.microsoft.com/office/drawing/2014/main" id="{CF0E047A-707F-9C3D-4ECD-436FF29059A9}"/>
                </a:ext>
              </a:extLst>
            </p:cNvPr>
            <p:cNvSpPr txBox="1">
              <a:spLocks/>
            </p:cNvSpPr>
            <p:nvPr/>
          </p:nvSpPr>
          <p:spPr bwMode="auto">
            <a:xfrm>
              <a:off x="6829426" y="3833814"/>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A5A5A5"/>
                  </a:solidFill>
                </a:rPr>
                <a:t>Markets are generally weak-form efficient</a:t>
              </a:r>
            </a:p>
            <a:p>
              <a:pPr eaLnBrk="1"/>
              <a:r>
                <a:rPr lang="en-US" altLang="en-US" sz="1200" i="1">
                  <a:solidFill>
                    <a:srgbClr val="A5A5A5"/>
                  </a:solidFill>
                </a:rPr>
                <a:t>(except emerging markets)</a:t>
              </a:r>
            </a:p>
          </p:txBody>
        </p:sp>
        <p:sp>
          <p:nvSpPr>
            <p:cNvPr id="30" name="AutoShape 18">
              <a:extLst>
                <a:ext uri="{FF2B5EF4-FFF2-40B4-BE49-F238E27FC236}">
                  <a16:creationId xmlns:a16="http://schemas.microsoft.com/office/drawing/2014/main" id="{DED29AA5-5EEA-52FC-4235-F1E142EA05D2}"/>
                </a:ext>
              </a:extLst>
            </p:cNvPr>
            <p:cNvSpPr>
              <a:spLocks/>
            </p:cNvSpPr>
            <p:nvPr/>
          </p:nvSpPr>
          <p:spPr bwMode="auto">
            <a:xfrm>
              <a:off x="6356350" y="2836863"/>
              <a:ext cx="452438" cy="428625"/>
            </a:xfrm>
            <a:custGeom>
              <a:avLst/>
              <a:gdLst>
                <a:gd name="T0" fmla="*/ 226219 w 21452"/>
                <a:gd name="T1" fmla="*/ 220783 h 20404"/>
                <a:gd name="T2" fmla="*/ 226219 w 21452"/>
                <a:gd name="T3" fmla="*/ 220783 h 20404"/>
                <a:gd name="T4" fmla="*/ 226219 w 21452"/>
                <a:gd name="T5" fmla="*/ 220783 h 20404"/>
                <a:gd name="T6" fmla="*/ 226219 w 21452"/>
                <a:gd name="T7" fmla="*/ 220783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31" name="AutoShape 19">
              <a:extLst>
                <a:ext uri="{FF2B5EF4-FFF2-40B4-BE49-F238E27FC236}">
                  <a16:creationId xmlns:a16="http://schemas.microsoft.com/office/drawing/2014/main" id="{62F91386-7E31-DA93-D6EE-4DBF3E800145}"/>
                </a:ext>
              </a:extLst>
            </p:cNvPr>
            <p:cNvSpPr>
              <a:spLocks/>
            </p:cNvSpPr>
            <p:nvPr/>
          </p:nvSpPr>
          <p:spPr bwMode="auto">
            <a:xfrm>
              <a:off x="6356350" y="3987800"/>
              <a:ext cx="452438" cy="428625"/>
            </a:xfrm>
            <a:custGeom>
              <a:avLst/>
              <a:gdLst>
                <a:gd name="T0" fmla="*/ 226219 w 21452"/>
                <a:gd name="T1" fmla="*/ 220783 h 20404"/>
                <a:gd name="T2" fmla="*/ 226219 w 21452"/>
                <a:gd name="T3" fmla="*/ 220783 h 20404"/>
                <a:gd name="T4" fmla="*/ 226219 w 21452"/>
                <a:gd name="T5" fmla="*/ 220783 h 20404"/>
                <a:gd name="T6" fmla="*/ 226219 w 21452"/>
                <a:gd name="T7" fmla="*/ 220783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grpSp>
    </p:spTree>
    <p:extLst>
      <p:ext uri="{BB962C8B-B14F-4D97-AF65-F5344CB8AC3E}">
        <p14:creationId xmlns:p14="http://schemas.microsoft.com/office/powerpoint/2010/main" val="375906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descr="Textplatzhalter 3">
            <a:extLst>
              <a:ext uri="{FF2B5EF4-FFF2-40B4-BE49-F238E27FC236}">
                <a16:creationId xmlns:a16="http://schemas.microsoft.com/office/drawing/2014/main" id="{53BAB7CF-CB53-44E4-5D23-3F6C7BB4440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3" name="AutoShape 3">
            <a:extLst>
              <a:ext uri="{FF2B5EF4-FFF2-40B4-BE49-F238E27FC236}">
                <a16:creationId xmlns:a16="http://schemas.microsoft.com/office/drawing/2014/main" id="{405B362B-3C59-E2A9-480F-31566B2B0494}"/>
              </a:ext>
            </a:extLst>
          </p:cNvPr>
          <p:cNvSpPr>
            <a:spLocks/>
          </p:cNvSpPr>
          <p:nvPr/>
        </p:nvSpPr>
        <p:spPr bwMode="auto">
          <a:xfrm>
            <a:off x="1260812" y="1768902"/>
            <a:ext cx="480412" cy="1239566"/>
          </a:xfrm>
          <a:custGeom>
            <a:avLst/>
            <a:gdLst>
              <a:gd name="T0" fmla="*/ 296863 w 21470"/>
              <a:gd name="T1" fmla="*/ 767394 h 21502"/>
              <a:gd name="T2" fmla="*/ 296863 w 21470"/>
              <a:gd name="T3" fmla="*/ 767394 h 21502"/>
              <a:gd name="T4" fmla="*/ 296863 w 21470"/>
              <a:gd name="T5" fmla="*/ 767394 h 21502"/>
              <a:gd name="T6" fmla="*/ 296863 w 21470"/>
              <a:gd name="T7" fmla="*/ 767394 h 21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70" h="21502">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365B9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5" name="Text Box 4">
            <a:extLst>
              <a:ext uri="{FF2B5EF4-FFF2-40B4-BE49-F238E27FC236}">
                <a16:creationId xmlns:a16="http://schemas.microsoft.com/office/drawing/2014/main" id="{53DFE43E-A8A0-7A0C-DA05-68E99F811A52}"/>
              </a:ext>
            </a:extLst>
          </p:cNvPr>
          <p:cNvSpPr txBox="1">
            <a:spLocks/>
          </p:cNvSpPr>
          <p:nvPr/>
        </p:nvSpPr>
        <p:spPr bwMode="auto">
          <a:xfrm>
            <a:off x="912422" y="2994136"/>
            <a:ext cx="102633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400"/>
              <a:t>David is a swing trader</a:t>
            </a:r>
          </a:p>
        </p:txBody>
      </p:sp>
      <p:pic>
        <p:nvPicPr>
          <p:cNvPr id="6" name="Picture 5">
            <a:extLst>
              <a:ext uri="{FF2B5EF4-FFF2-40B4-BE49-F238E27FC236}">
                <a16:creationId xmlns:a16="http://schemas.microsoft.com/office/drawing/2014/main" id="{2C9CE8C3-440C-B7E3-9A31-2293CA5B87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621" y="1437431"/>
            <a:ext cx="2945289" cy="2266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6">
            <a:extLst>
              <a:ext uri="{FF2B5EF4-FFF2-40B4-BE49-F238E27FC236}">
                <a16:creationId xmlns:a16="http://schemas.microsoft.com/office/drawing/2014/main" id="{0C4F5CB2-E91A-DE45-904B-BB4CA1ACAE9E}"/>
              </a:ext>
            </a:extLst>
          </p:cNvPr>
          <p:cNvSpPr txBox="1">
            <a:spLocks/>
          </p:cNvSpPr>
          <p:nvPr/>
        </p:nvSpPr>
        <p:spPr bwMode="auto">
          <a:xfrm>
            <a:off x="2641675" y="3879604"/>
            <a:ext cx="402056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a:t>Identifies a pattern in weekly chart for Alphabet Inc.</a:t>
            </a:r>
          </a:p>
        </p:txBody>
      </p:sp>
      <p:sp>
        <p:nvSpPr>
          <p:cNvPr id="9" name="AutoShape 7">
            <a:extLst>
              <a:ext uri="{FF2B5EF4-FFF2-40B4-BE49-F238E27FC236}">
                <a16:creationId xmlns:a16="http://schemas.microsoft.com/office/drawing/2014/main" id="{2CC7325B-4D8A-008C-84F1-7E5DC9B14285}"/>
              </a:ext>
            </a:extLst>
          </p:cNvPr>
          <p:cNvSpPr>
            <a:spLocks/>
          </p:cNvSpPr>
          <p:nvPr/>
        </p:nvSpPr>
        <p:spPr bwMode="auto">
          <a:xfrm>
            <a:off x="1976292" y="2237754"/>
            <a:ext cx="692359" cy="272319"/>
          </a:xfrm>
          <a:prstGeom prst="rightArrow">
            <a:avLst>
              <a:gd name="adj1" fmla="val 33769"/>
              <a:gd name="adj2" fmla="val 107842"/>
            </a:avLst>
          </a:prstGeom>
          <a:solidFill>
            <a:srgbClr val="365B9D"/>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0" name="Rectangle 8">
            <a:extLst>
              <a:ext uri="{FF2B5EF4-FFF2-40B4-BE49-F238E27FC236}">
                <a16:creationId xmlns:a16="http://schemas.microsoft.com/office/drawing/2014/main" id="{C06D1E05-639F-8716-25C3-F031D88F77A1}"/>
              </a:ext>
            </a:extLst>
          </p:cNvPr>
          <p:cNvSpPr>
            <a:spLocks/>
          </p:cNvSpPr>
          <p:nvPr/>
        </p:nvSpPr>
        <p:spPr bwMode="auto">
          <a:xfrm>
            <a:off x="6864418" y="1646722"/>
            <a:ext cx="1543949" cy="161308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1" name="Text Box 9">
            <a:extLst>
              <a:ext uri="{FF2B5EF4-FFF2-40B4-BE49-F238E27FC236}">
                <a16:creationId xmlns:a16="http://schemas.microsoft.com/office/drawing/2014/main" id="{7D6B511D-0443-D04A-8A47-EC20D6DE2E81}"/>
              </a:ext>
            </a:extLst>
          </p:cNvPr>
          <p:cNvSpPr txBox="1">
            <a:spLocks/>
          </p:cNvSpPr>
          <p:nvPr/>
        </p:nvSpPr>
        <p:spPr bwMode="auto">
          <a:xfrm>
            <a:off x="6932498" y="1648682"/>
            <a:ext cx="1399131" cy="1611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just" eaLnBrk="1"/>
            <a:r>
              <a:rPr lang="en-US" altLang="en-US" sz="1400" i="1">
                <a:latin typeface="Calibri"/>
                <a:cs typeface="Calibri"/>
              </a:rPr>
              <a:t>He may assume he can profit if he buys the stock at the beginning of the week and sells at the end of the week.</a:t>
            </a:r>
            <a:endParaRPr lang="en-US" i="1">
              <a:latin typeface="Calibri"/>
              <a:cs typeface="Calibri"/>
            </a:endParaRPr>
          </a:p>
        </p:txBody>
      </p:sp>
      <p:grpSp>
        <p:nvGrpSpPr>
          <p:cNvPr id="19" name="Group 18">
            <a:extLst>
              <a:ext uri="{FF2B5EF4-FFF2-40B4-BE49-F238E27FC236}">
                <a16:creationId xmlns:a16="http://schemas.microsoft.com/office/drawing/2014/main" id="{2291B066-4406-FA8C-1B14-F7D18B796E8B}"/>
              </a:ext>
            </a:extLst>
          </p:cNvPr>
          <p:cNvGrpSpPr/>
          <p:nvPr/>
        </p:nvGrpSpPr>
        <p:grpSpPr>
          <a:xfrm>
            <a:off x="617199" y="4298130"/>
            <a:ext cx="7983448" cy="466804"/>
            <a:chOff x="1882522" y="4473447"/>
            <a:chExt cx="5452803" cy="466804"/>
          </a:xfrm>
        </p:grpSpPr>
        <p:sp>
          <p:nvSpPr>
            <p:cNvPr id="12" name="Rectangle 10">
              <a:extLst>
                <a:ext uri="{FF2B5EF4-FFF2-40B4-BE49-F238E27FC236}">
                  <a16:creationId xmlns:a16="http://schemas.microsoft.com/office/drawing/2014/main" id="{B9463F26-039A-2902-F76F-E1A950605C82}"/>
                </a:ext>
              </a:extLst>
            </p:cNvPr>
            <p:cNvSpPr>
              <a:spLocks/>
            </p:cNvSpPr>
            <p:nvPr/>
          </p:nvSpPr>
          <p:spPr bwMode="auto">
            <a:xfrm>
              <a:off x="1882522" y="4473447"/>
              <a:ext cx="5432252" cy="457290"/>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3" name="Text Box 11">
              <a:extLst>
                <a:ext uri="{FF2B5EF4-FFF2-40B4-BE49-F238E27FC236}">
                  <a16:creationId xmlns:a16="http://schemas.microsoft.com/office/drawing/2014/main" id="{08D2E250-7FA4-DF23-44EE-0CC7A3B43927}"/>
                </a:ext>
              </a:extLst>
            </p:cNvPr>
            <p:cNvSpPr txBox="1">
              <a:spLocks/>
            </p:cNvSpPr>
            <p:nvPr/>
          </p:nvSpPr>
          <p:spPr bwMode="auto">
            <a:xfrm>
              <a:off x="1968584" y="4478586"/>
              <a:ext cx="53667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200" i="1">
                  <a:latin typeface="Calibri"/>
                  <a:cs typeface="Calibri"/>
                </a:rPr>
                <a:t>If, however, Alphabet’s price declines on Monday but does not increase on Friday,</a:t>
              </a:r>
            </a:p>
            <a:p>
              <a:pPr algn="ctr" eaLnBrk="1"/>
              <a:r>
                <a:rPr lang="en-US" altLang="en-US" sz="1200" i="1">
                  <a:latin typeface="Calibri"/>
                  <a:cs typeface="Calibri"/>
                </a:rPr>
                <a:t>the market is considered weak form efficient.</a:t>
              </a:r>
            </a:p>
          </p:txBody>
        </p:sp>
      </p:grpSp>
      <p:sp>
        <p:nvSpPr>
          <p:cNvPr id="29" name="Titel 1">
            <a:extLst>
              <a:ext uri="{FF2B5EF4-FFF2-40B4-BE49-F238E27FC236}">
                <a16:creationId xmlns:a16="http://schemas.microsoft.com/office/drawing/2014/main" id="{F185DEDF-DE60-F0D8-C542-448EC56E0308}"/>
              </a:ext>
            </a:extLst>
          </p:cNvPr>
          <p:cNvSpPr>
            <a:spLocks noGrp="1"/>
          </p:cNvSpPr>
          <p:nvPr>
            <p:ph type="title"/>
          </p:nvPr>
        </p:nvSpPr>
        <p:spPr>
          <a:xfrm>
            <a:off x="385577" y="617712"/>
            <a:ext cx="8431331" cy="819719"/>
          </a:xfrm>
        </p:spPr>
        <p:txBody>
          <a:bodyPr anchor="t"/>
          <a:lstStyle/>
          <a:p>
            <a:r>
              <a:rPr lang="en-US">
                <a:latin typeface="Calibri (body)"/>
              </a:rPr>
              <a:t>Weak form efficiency</a:t>
            </a:r>
          </a:p>
        </p:txBody>
      </p:sp>
    </p:spTree>
    <p:extLst>
      <p:ext uri="{BB962C8B-B14F-4D97-AF65-F5344CB8AC3E}">
        <p14:creationId xmlns:p14="http://schemas.microsoft.com/office/powerpoint/2010/main" val="408811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77872"/>
            <a:ext cx="8431331" cy="819719"/>
          </a:xfrm>
        </p:spPr>
        <p:txBody>
          <a:bodyPr anchor="t"/>
          <a:lstStyle/>
          <a:p>
            <a:r>
              <a:rPr lang="en-US" altLang="en-US" sz="3300" b="1">
                <a:latin typeface="Calibri" panose="020F0502020204030204" pitchFamily="34" charset="0"/>
                <a:cs typeface="Calibri" panose="020F0502020204030204" pitchFamily="34" charset="0"/>
                <a:sym typeface="Calibri" panose="020F0502020204030204" pitchFamily="34" charset="0"/>
              </a:rPr>
              <a:t>PROJECT WORKFLOW</a:t>
            </a:r>
            <a:endParaRPr lang="en-US">
              <a:latin typeface="Calibri (body)"/>
            </a:endParaRPr>
          </a:p>
        </p:txBody>
      </p:sp>
      <p:sp>
        <p:nvSpPr>
          <p:cNvPr id="2" name="Rectangle 3" descr="Textplatzhalter 3">
            <a:extLst>
              <a:ext uri="{FF2B5EF4-FFF2-40B4-BE49-F238E27FC236}">
                <a16:creationId xmlns:a16="http://schemas.microsoft.com/office/drawing/2014/main" id="{77D02541-F930-59FA-9F49-F09AC267305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grpSp>
        <p:nvGrpSpPr>
          <p:cNvPr id="3" name="Group 2">
            <a:extLst>
              <a:ext uri="{FF2B5EF4-FFF2-40B4-BE49-F238E27FC236}">
                <a16:creationId xmlns:a16="http://schemas.microsoft.com/office/drawing/2014/main" id="{ADDCAA41-9322-C6A4-8DAF-3C040EB27885}"/>
              </a:ext>
            </a:extLst>
          </p:cNvPr>
          <p:cNvGrpSpPr/>
          <p:nvPr/>
        </p:nvGrpSpPr>
        <p:grpSpPr>
          <a:xfrm>
            <a:off x="1650435" y="1450161"/>
            <a:ext cx="5901613" cy="3313380"/>
            <a:chOff x="1287463" y="1141413"/>
            <a:chExt cx="6808787" cy="3822700"/>
          </a:xfrm>
        </p:grpSpPr>
        <p:sp>
          <p:nvSpPr>
            <p:cNvPr id="4" name="Line 1">
              <a:extLst>
                <a:ext uri="{FF2B5EF4-FFF2-40B4-BE49-F238E27FC236}">
                  <a16:creationId xmlns:a16="http://schemas.microsoft.com/office/drawing/2014/main" id="{F9E83953-B128-70D6-FBFC-349C1AE2D57C}"/>
                </a:ext>
              </a:extLst>
            </p:cNvPr>
            <p:cNvSpPr>
              <a:spLocks noChangeShapeType="1"/>
            </p:cNvSpPr>
            <p:nvPr/>
          </p:nvSpPr>
          <p:spPr bwMode="auto">
            <a:xfrm flipV="1">
              <a:off x="7121525" y="1884363"/>
              <a:ext cx="0" cy="26495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5" name="Line 2">
              <a:extLst>
                <a:ext uri="{FF2B5EF4-FFF2-40B4-BE49-F238E27FC236}">
                  <a16:creationId xmlns:a16="http://schemas.microsoft.com/office/drawing/2014/main" id="{CADFF7A9-B6AB-AD34-CFD5-3EB99D1532A9}"/>
                </a:ext>
              </a:extLst>
            </p:cNvPr>
            <p:cNvSpPr>
              <a:spLocks noChangeShapeType="1"/>
            </p:cNvSpPr>
            <p:nvPr/>
          </p:nvSpPr>
          <p:spPr bwMode="auto">
            <a:xfrm flipV="1">
              <a:off x="4500563" y="1670050"/>
              <a:ext cx="0" cy="27622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6" name="Line 3">
              <a:extLst>
                <a:ext uri="{FF2B5EF4-FFF2-40B4-BE49-F238E27FC236}">
                  <a16:creationId xmlns:a16="http://schemas.microsoft.com/office/drawing/2014/main" id="{4B1915F3-DEC8-884A-C941-684C7B195F97}"/>
                </a:ext>
              </a:extLst>
            </p:cNvPr>
            <p:cNvSpPr>
              <a:spLocks noChangeShapeType="1"/>
            </p:cNvSpPr>
            <p:nvPr/>
          </p:nvSpPr>
          <p:spPr bwMode="auto">
            <a:xfrm flipV="1">
              <a:off x="2263775" y="1878013"/>
              <a:ext cx="0" cy="26495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7" name="AutoShape 8">
              <a:extLst>
                <a:ext uri="{FF2B5EF4-FFF2-40B4-BE49-F238E27FC236}">
                  <a16:creationId xmlns:a16="http://schemas.microsoft.com/office/drawing/2014/main" id="{64BF1D65-FFBA-86EA-1B9E-830DB0D469AD}"/>
                </a:ext>
              </a:extLst>
            </p:cNvPr>
            <p:cNvSpPr>
              <a:spLocks/>
            </p:cNvSpPr>
            <p:nvPr/>
          </p:nvSpPr>
          <p:spPr bwMode="auto">
            <a:xfrm>
              <a:off x="3595688" y="1144588"/>
              <a:ext cx="1951037" cy="500062"/>
            </a:xfrm>
            <a:prstGeom prst="roundRect">
              <a:avLst>
                <a:gd name="adj" fmla="val 38083"/>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endParaRPr lang="en-US" altLang="en-US" sz="1400"/>
            </a:p>
          </p:txBody>
        </p:sp>
        <p:sp>
          <p:nvSpPr>
            <p:cNvPr id="8" name="Text Box 9">
              <a:extLst>
                <a:ext uri="{FF2B5EF4-FFF2-40B4-BE49-F238E27FC236}">
                  <a16:creationId xmlns:a16="http://schemas.microsoft.com/office/drawing/2014/main" id="{CFCBFECF-439C-D098-D24A-8B6B30F0E701}"/>
                </a:ext>
              </a:extLst>
            </p:cNvPr>
            <p:cNvSpPr txBox="1">
              <a:spLocks/>
            </p:cNvSpPr>
            <p:nvPr/>
          </p:nvSpPr>
          <p:spPr bwMode="auto">
            <a:xfrm>
              <a:off x="3829050" y="1141413"/>
              <a:ext cx="1443799" cy="532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Data Acquisition &amp;</a:t>
              </a:r>
            </a:p>
            <a:p>
              <a:pPr algn="ctr" eaLnBrk="1"/>
              <a:r>
                <a:rPr lang="en-US" altLang="en-US" sz="1200" i="1"/>
                <a:t>Preparation</a:t>
              </a:r>
            </a:p>
          </p:txBody>
        </p:sp>
        <p:sp>
          <p:nvSpPr>
            <p:cNvPr id="9" name="AutoShape 10">
              <a:extLst>
                <a:ext uri="{FF2B5EF4-FFF2-40B4-BE49-F238E27FC236}">
                  <a16:creationId xmlns:a16="http://schemas.microsoft.com/office/drawing/2014/main" id="{6E7FE7B0-E001-D7F9-A8C4-DDAB9BF75644}"/>
                </a:ext>
              </a:extLst>
            </p:cNvPr>
            <p:cNvSpPr>
              <a:spLocks/>
            </p:cNvSpPr>
            <p:nvPr/>
          </p:nvSpPr>
          <p:spPr bwMode="auto">
            <a:xfrm>
              <a:off x="1287463"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0" name="Text Box 11">
              <a:extLst>
                <a:ext uri="{FF2B5EF4-FFF2-40B4-BE49-F238E27FC236}">
                  <a16:creationId xmlns:a16="http://schemas.microsoft.com/office/drawing/2014/main" id="{2A1CC8DB-7357-628C-7903-63AB3C5DFB75}"/>
                </a:ext>
              </a:extLst>
            </p:cNvPr>
            <p:cNvSpPr txBox="1">
              <a:spLocks/>
            </p:cNvSpPr>
            <p:nvPr/>
          </p:nvSpPr>
          <p:spPr bwMode="auto">
            <a:xfrm>
              <a:off x="1530350" y="2259013"/>
              <a:ext cx="1371523"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Statistical Models</a:t>
              </a:r>
            </a:p>
          </p:txBody>
        </p:sp>
        <p:sp>
          <p:nvSpPr>
            <p:cNvPr id="11" name="AutoShape 12">
              <a:extLst>
                <a:ext uri="{FF2B5EF4-FFF2-40B4-BE49-F238E27FC236}">
                  <a16:creationId xmlns:a16="http://schemas.microsoft.com/office/drawing/2014/main" id="{22AF410B-044B-9D13-89F5-571C890CFDBE}"/>
                </a:ext>
              </a:extLst>
            </p:cNvPr>
            <p:cNvSpPr>
              <a:spLocks/>
            </p:cNvSpPr>
            <p:nvPr/>
          </p:nvSpPr>
          <p:spPr bwMode="auto">
            <a:xfrm>
              <a:off x="3595688"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2" name="Text Box 13">
              <a:extLst>
                <a:ext uri="{FF2B5EF4-FFF2-40B4-BE49-F238E27FC236}">
                  <a16:creationId xmlns:a16="http://schemas.microsoft.com/office/drawing/2014/main" id="{B557E8F7-F674-D4C3-618E-43D5F5549433}"/>
                </a:ext>
              </a:extLst>
            </p:cNvPr>
            <p:cNvSpPr txBox="1">
              <a:spLocks/>
            </p:cNvSpPr>
            <p:nvPr/>
          </p:nvSpPr>
          <p:spPr bwMode="auto">
            <a:xfrm>
              <a:off x="3883025" y="2259013"/>
              <a:ext cx="1333574"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ARIMA / SARIMA</a:t>
              </a:r>
            </a:p>
          </p:txBody>
        </p:sp>
        <p:sp>
          <p:nvSpPr>
            <p:cNvPr id="13" name="AutoShape 14">
              <a:extLst>
                <a:ext uri="{FF2B5EF4-FFF2-40B4-BE49-F238E27FC236}">
                  <a16:creationId xmlns:a16="http://schemas.microsoft.com/office/drawing/2014/main" id="{2898E8F9-1CDB-1100-A1F2-CA329C0B59C6}"/>
                </a:ext>
              </a:extLst>
            </p:cNvPr>
            <p:cNvSpPr>
              <a:spLocks/>
            </p:cNvSpPr>
            <p:nvPr/>
          </p:nvSpPr>
          <p:spPr bwMode="auto">
            <a:xfrm>
              <a:off x="6145213"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4" name="Text Box 15">
              <a:extLst>
                <a:ext uri="{FF2B5EF4-FFF2-40B4-BE49-F238E27FC236}">
                  <a16:creationId xmlns:a16="http://schemas.microsoft.com/office/drawing/2014/main" id="{C35E304D-90AF-5434-BB3A-188071615464}"/>
                </a:ext>
              </a:extLst>
            </p:cNvPr>
            <p:cNvSpPr txBox="1">
              <a:spLocks/>
            </p:cNvSpPr>
            <p:nvPr/>
          </p:nvSpPr>
          <p:spPr bwMode="auto">
            <a:xfrm>
              <a:off x="6858000" y="2259013"/>
              <a:ext cx="497418"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LSTM</a:t>
              </a:r>
            </a:p>
          </p:txBody>
        </p:sp>
        <p:sp>
          <p:nvSpPr>
            <p:cNvPr id="16" name="Text Box 17">
              <a:extLst>
                <a:ext uri="{FF2B5EF4-FFF2-40B4-BE49-F238E27FC236}">
                  <a16:creationId xmlns:a16="http://schemas.microsoft.com/office/drawing/2014/main" id="{CC789EC3-20AD-7AFD-E624-11AA2D6DAB0C}"/>
                </a:ext>
              </a:extLst>
            </p:cNvPr>
            <p:cNvSpPr txBox="1">
              <a:spLocks/>
            </p:cNvSpPr>
            <p:nvPr/>
          </p:nvSpPr>
          <p:spPr bwMode="auto">
            <a:xfrm>
              <a:off x="1628775" y="3070224"/>
              <a:ext cx="10660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200" i="1"/>
            </a:p>
          </p:txBody>
        </p:sp>
        <p:sp>
          <p:nvSpPr>
            <p:cNvPr id="17" name="AutoShape 18">
              <a:extLst>
                <a:ext uri="{FF2B5EF4-FFF2-40B4-BE49-F238E27FC236}">
                  <a16:creationId xmlns:a16="http://schemas.microsoft.com/office/drawing/2014/main" id="{0290B604-0BB9-D0C6-AE56-A1468E707D9E}"/>
                </a:ext>
              </a:extLst>
            </p:cNvPr>
            <p:cNvSpPr>
              <a:spLocks/>
            </p:cNvSpPr>
            <p:nvPr/>
          </p:nvSpPr>
          <p:spPr bwMode="auto">
            <a:xfrm>
              <a:off x="1287463" y="2976805"/>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9" name="Text Box 19">
              <a:extLst>
                <a:ext uri="{FF2B5EF4-FFF2-40B4-BE49-F238E27FC236}">
                  <a16:creationId xmlns:a16="http://schemas.microsoft.com/office/drawing/2014/main" id="{80FA5675-4D9B-B40E-AEAA-41C9896177F3}"/>
                </a:ext>
              </a:extLst>
            </p:cNvPr>
            <p:cNvSpPr txBox="1">
              <a:spLocks/>
            </p:cNvSpPr>
            <p:nvPr/>
          </p:nvSpPr>
          <p:spPr bwMode="auto">
            <a:xfrm>
              <a:off x="1582906" y="3061202"/>
              <a:ext cx="1250868"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200" i="1">
                  <a:latin typeface="Calibri"/>
                  <a:cs typeface="Calibri"/>
                </a:rPr>
                <a:t>Implementation</a:t>
              </a:r>
              <a:endParaRPr lang="en-US" altLang="en-US" sz="1200" i="1"/>
            </a:p>
          </p:txBody>
        </p:sp>
        <p:sp>
          <p:nvSpPr>
            <p:cNvPr id="21" name="AutoShape 20">
              <a:extLst>
                <a:ext uri="{FF2B5EF4-FFF2-40B4-BE49-F238E27FC236}">
                  <a16:creationId xmlns:a16="http://schemas.microsoft.com/office/drawing/2014/main" id="{8A5BDEAB-8ED6-4B53-3AA9-9085F4C68CB4}"/>
                </a:ext>
              </a:extLst>
            </p:cNvPr>
            <p:cNvSpPr>
              <a:spLocks/>
            </p:cNvSpPr>
            <p:nvPr/>
          </p:nvSpPr>
          <p:spPr bwMode="auto">
            <a:xfrm>
              <a:off x="3595688" y="2952750"/>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2" name="Text Box 21">
              <a:extLst>
                <a:ext uri="{FF2B5EF4-FFF2-40B4-BE49-F238E27FC236}">
                  <a16:creationId xmlns:a16="http://schemas.microsoft.com/office/drawing/2014/main" id="{60C04F6C-3AC7-4CF3-C6A7-C41F2BE6FFEF}"/>
                </a:ext>
              </a:extLst>
            </p:cNvPr>
            <p:cNvSpPr txBox="1">
              <a:spLocks/>
            </p:cNvSpPr>
            <p:nvPr/>
          </p:nvSpPr>
          <p:spPr bwMode="auto">
            <a:xfrm>
              <a:off x="3937000" y="3063874"/>
              <a:ext cx="118917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Model Training</a:t>
              </a:r>
            </a:p>
          </p:txBody>
        </p:sp>
        <p:sp>
          <p:nvSpPr>
            <p:cNvPr id="23" name="AutoShape 22">
              <a:extLst>
                <a:ext uri="{FF2B5EF4-FFF2-40B4-BE49-F238E27FC236}">
                  <a16:creationId xmlns:a16="http://schemas.microsoft.com/office/drawing/2014/main" id="{79B89013-8760-EE9A-76BA-95A26557D8B2}"/>
                </a:ext>
              </a:extLst>
            </p:cNvPr>
            <p:cNvSpPr>
              <a:spLocks/>
            </p:cNvSpPr>
            <p:nvPr/>
          </p:nvSpPr>
          <p:spPr bwMode="auto">
            <a:xfrm>
              <a:off x="3595688" y="3667125"/>
              <a:ext cx="1951037" cy="500063"/>
            </a:xfrm>
            <a:prstGeom prst="roundRect">
              <a:avLst>
                <a:gd name="adj" fmla="val 38083"/>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4" name="Text Box 23">
              <a:extLst>
                <a:ext uri="{FF2B5EF4-FFF2-40B4-BE49-F238E27FC236}">
                  <a16:creationId xmlns:a16="http://schemas.microsoft.com/office/drawing/2014/main" id="{20333DC9-C583-A777-D808-7667198790C1}"/>
                </a:ext>
              </a:extLst>
            </p:cNvPr>
            <p:cNvSpPr txBox="1">
              <a:spLocks/>
            </p:cNvSpPr>
            <p:nvPr/>
          </p:nvSpPr>
          <p:spPr bwMode="auto">
            <a:xfrm>
              <a:off x="4127499" y="3763963"/>
              <a:ext cx="832087"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Validation</a:t>
              </a:r>
            </a:p>
          </p:txBody>
        </p:sp>
        <p:sp>
          <p:nvSpPr>
            <p:cNvPr id="25" name="AutoShape 24">
              <a:extLst>
                <a:ext uri="{FF2B5EF4-FFF2-40B4-BE49-F238E27FC236}">
                  <a16:creationId xmlns:a16="http://schemas.microsoft.com/office/drawing/2014/main" id="{FD600DB6-E88B-1C6C-1B78-65B09FAD352D}"/>
                </a:ext>
              </a:extLst>
            </p:cNvPr>
            <p:cNvSpPr>
              <a:spLocks/>
            </p:cNvSpPr>
            <p:nvPr/>
          </p:nvSpPr>
          <p:spPr bwMode="auto">
            <a:xfrm>
              <a:off x="6145213" y="2955925"/>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6" name="Text Box 25">
              <a:extLst>
                <a:ext uri="{FF2B5EF4-FFF2-40B4-BE49-F238E27FC236}">
                  <a16:creationId xmlns:a16="http://schemas.microsoft.com/office/drawing/2014/main" id="{CC9B92D2-3459-82F2-B2E0-27DCEA65E745}"/>
                </a:ext>
              </a:extLst>
            </p:cNvPr>
            <p:cNvSpPr txBox="1">
              <a:spLocks/>
            </p:cNvSpPr>
            <p:nvPr/>
          </p:nvSpPr>
          <p:spPr bwMode="auto">
            <a:xfrm>
              <a:off x="6486525" y="3067049"/>
              <a:ext cx="118917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Model Training</a:t>
              </a:r>
            </a:p>
          </p:txBody>
        </p:sp>
        <p:sp>
          <p:nvSpPr>
            <p:cNvPr id="27" name="AutoShape 26">
              <a:extLst>
                <a:ext uri="{FF2B5EF4-FFF2-40B4-BE49-F238E27FC236}">
                  <a16:creationId xmlns:a16="http://schemas.microsoft.com/office/drawing/2014/main" id="{01B43CBA-1731-F59B-F547-7A8C3ABAB84B}"/>
                </a:ext>
              </a:extLst>
            </p:cNvPr>
            <p:cNvSpPr>
              <a:spLocks/>
            </p:cNvSpPr>
            <p:nvPr/>
          </p:nvSpPr>
          <p:spPr bwMode="auto">
            <a:xfrm>
              <a:off x="6145213" y="3668713"/>
              <a:ext cx="1951037" cy="500062"/>
            </a:xfrm>
            <a:prstGeom prst="roundRect">
              <a:avLst>
                <a:gd name="adj" fmla="val 38083"/>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8" name="Text Box 27">
              <a:extLst>
                <a:ext uri="{FF2B5EF4-FFF2-40B4-BE49-F238E27FC236}">
                  <a16:creationId xmlns:a16="http://schemas.microsoft.com/office/drawing/2014/main" id="{A7195E55-09B3-AF9B-1230-F91041704CD1}"/>
                </a:ext>
              </a:extLst>
            </p:cNvPr>
            <p:cNvSpPr txBox="1">
              <a:spLocks/>
            </p:cNvSpPr>
            <p:nvPr/>
          </p:nvSpPr>
          <p:spPr bwMode="auto">
            <a:xfrm>
              <a:off x="6677026" y="3767138"/>
              <a:ext cx="832087"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Validation</a:t>
              </a:r>
            </a:p>
          </p:txBody>
        </p:sp>
        <p:sp>
          <p:nvSpPr>
            <p:cNvPr id="29" name="AutoShape 28">
              <a:extLst>
                <a:ext uri="{FF2B5EF4-FFF2-40B4-BE49-F238E27FC236}">
                  <a16:creationId xmlns:a16="http://schemas.microsoft.com/office/drawing/2014/main" id="{91AD08F3-83C2-79B5-1E64-4384F1EC0931}"/>
                </a:ext>
              </a:extLst>
            </p:cNvPr>
            <p:cNvSpPr>
              <a:spLocks/>
            </p:cNvSpPr>
            <p:nvPr/>
          </p:nvSpPr>
          <p:spPr bwMode="auto">
            <a:xfrm>
              <a:off x="1287463" y="4464050"/>
              <a:ext cx="6799262" cy="500063"/>
            </a:xfrm>
            <a:prstGeom prst="roundRect">
              <a:avLst>
                <a:gd name="adj" fmla="val 38083"/>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30" name="Text Box 29">
              <a:extLst>
                <a:ext uri="{FF2B5EF4-FFF2-40B4-BE49-F238E27FC236}">
                  <a16:creationId xmlns:a16="http://schemas.microsoft.com/office/drawing/2014/main" id="{E68E16FE-5A24-E644-0B24-11BE5D14FB9E}"/>
                </a:ext>
              </a:extLst>
            </p:cNvPr>
            <p:cNvSpPr txBox="1">
              <a:spLocks/>
            </p:cNvSpPr>
            <p:nvPr/>
          </p:nvSpPr>
          <p:spPr bwMode="auto">
            <a:xfrm>
              <a:off x="4102100" y="4575175"/>
              <a:ext cx="1101509"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COMPARISON</a:t>
              </a:r>
            </a:p>
          </p:txBody>
        </p:sp>
        <p:sp>
          <p:nvSpPr>
            <p:cNvPr id="31" name="Line 30">
              <a:extLst>
                <a:ext uri="{FF2B5EF4-FFF2-40B4-BE49-F238E27FC236}">
                  <a16:creationId xmlns:a16="http://schemas.microsoft.com/office/drawing/2014/main" id="{4C000514-EECC-CB64-DE7F-F434F4C26627}"/>
                </a:ext>
              </a:extLst>
            </p:cNvPr>
            <p:cNvSpPr>
              <a:spLocks noChangeShapeType="1"/>
            </p:cNvSpPr>
            <p:nvPr/>
          </p:nvSpPr>
          <p:spPr bwMode="auto">
            <a:xfrm>
              <a:off x="2263775" y="1897063"/>
              <a:ext cx="484663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grpSp>
    </p:spTree>
    <p:extLst>
      <p:ext uri="{BB962C8B-B14F-4D97-AF65-F5344CB8AC3E}">
        <p14:creationId xmlns:p14="http://schemas.microsoft.com/office/powerpoint/2010/main" val="146515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9</a:t>
            </a:fld>
            <a:endParaRPr lang="en-GB"/>
          </a:p>
        </p:txBody>
      </p:sp>
      <p:sp>
        <p:nvSpPr>
          <p:cNvPr id="3" name="Titel 1">
            <a:extLst>
              <a:ext uri="{FF2B5EF4-FFF2-40B4-BE49-F238E27FC236}">
                <a16:creationId xmlns:a16="http://schemas.microsoft.com/office/drawing/2014/main" id="{AA0E73AC-D2D3-AC83-49A8-D2B2FF5D4F85}"/>
              </a:ext>
            </a:extLst>
          </p:cNvPr>
          <p:cNvSpPr>
            <a:spLocks noGrp="1"/>
          </p:cNvSpPr>
          <p:nvPr>
            <p:ph type="title"/>
          </p:nvPr>
        </p:nvSpPr>
        <p:spPr>
          <a:xfrm>
            <a:off x="385577" y="677872"/>
            <a:ext cx="8431331" cy="819719"/>
          </a:xfrm>
        </p:spPr>
        <p:txBody>
          <a:bodyPr anchor="t"/>
          <a:lstStyle/>
          <a:p>
            <a:r>
              <a:rPr lang="en-US">
                <a:latin typeface="Calibri (body)"/>
              </a:rPr>
              <a:t>Data </a:t>
            </a:r>
          </a:p>
        </p:txBody>
      </p:sp>
      <p:grpSp>
        <p:nvGrpSpPr>
          <p:cNvPr id="2" name="Group 1">
            <a:extLst>
              <a:ext uri="{FF2B5EF4-FFF2-40B4-BE49-F238E27FC236}">
                <a16:creationId xmlns:a16="http://schemas.microsoft.com/office/drawing/2014/main" id="{8FA5B6EE-8B76-5F66-5FC4-C7B4B17492A7}"/>
              </a:ext>
            </a:extLst>
          </p:cNvPr>
          <p:cNvGrpSpPr/>
          <p:nvPr/>
        </p:nvGrpSpPr>
        <p:grpSpPr>
          <a:xfrm>
            <a:off x="385577" y="1457500"/>
            <a:ext cx="8431331" cy="3008128"/>
            <a:chOff x="385577" y="2183719"/>
            <a:chExt cx="4069461" cy="2609752"/>
          </a:xfrm>
        </p:grpSpPr>
        <p:sp>
          <p:nvSpPr>
            <p:cNvPr id="10"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2"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The descriptive statistics</a:t>
              </a:r>
              <a:endParaRPr lang="en-US" altLang="zh-CN" sz="1200" b="1">
                <a:solidFill>
                  <a:schemeClr val="bg1"/>
                </a:solidFill>
              </a:endParaRPr>
            </a:p>
          </p:txBody>
        </p:sp>
      </p:grpSp>
      <p:sp>
        <p:nvSpPr>
          <p:cNvPr id="7" name="TextBox 6">
            <a:extLst>
              <a:ext uri="{FF2B5EF4-FFF2-40B4-BE49-F238E27FC236}">
                <a16:creationId xmlns:a16="http://schemas.microsoft.com/office/drawing/2014/main" id="{12426489-4E39-FF78-3D54-173FED6A7755}"/>
              </a:ext>
            </a:extLst>
          </p:cNvPr>
          <p:cNvSpPr txBox="1"/>
          <p:nvPr/>
        </p:nvSpPr>
        <p:spPr>
          <a:xfrm>
            <a:off x="551718" y="2496004"/>
            <a:ext cx="2336411" cy="1510309"/>
          </a:xfrm>
          <a:prstGeom prst="rect">
            <a:avLst/>
          </a:prstGeom>
          <a:solidFill>
            <a:schemeClr val="bg1">
              <a:lumMod val="95000"/>
            </a:schemeClr>
          </a:solidFill>
        </p:spPr>
        <p:txBody>
          <a:bodyPr wrap="square" rtlCol="0" anchor="ctr">
            <a:noAutofit/>
          </a:bodyPr>
          <a:lstStyle/>
          <a:p>
            <a:pPr marL="228600" indent="-228600" algn="just">
              <a:buAutoNum type="arabicPeriod" startAt="2"/>
            </a:pPr>
            <a:endParaRPr lang="en-GB" sz="1200" b="1"/>
          </a:p>
          <a:p>
            <a:pPr algn="just"/>
            <a:r>
              <a:rPr lang="en-GB" sz="1200" b="1"/>
              <a:t>1. US :  S&amp;P500</a:t>
            </a:r>
          </a:p>
          <a:p>
            <a:pPr algn="just"/>
            <a:r>
              <a:rPr lang="en-GB" sz="1200"/>
              <a:t>1) 2011-01-01 </a:t>
            </a:r>
            <a:r>
              <a:rPr lang="en-US" altLang="zh-CN" sz="1200"/>
              <a:t>— </a:t>
            </a:r>
            <a:r>
              <a:rPr lang="en-GB" sz="1200"/>
              <a:t>2015-12-31</a:t>
            </a:r>
          </a:p>
          <a:p>
            <a:pPr algn="just"/>
            <a:r>
              <a:rPr lang="en-GB" sz="1200"/>
              <a:t>2) 2018-01-01 </a:t>
            </a:r>
            <a:r>
              <a:rPr lang="en-US" altLang="zh-CN" sz="1200"/>
              <a:t> — </a:t>
            </a:r>
            <a:r>
              <a:rPr lang="en-GB" altLang="zh-CN" sz="1200"/>
              <a:t>2</a:t>
            </a:r>
            <a:r>
              <a:rPr lang="en-GB" sz="1200"/>
              <a:t>022-12-31</a:t>
            </a:r>
            <a:endParaRPr lang="en-US" sz="1200"/>
          </a:p>
          <a:p>
            <a:pPr algn="just"/>
            <a:endParaRPr lang="en-GB" sz="1200" b="1"/>
          </a:p>
          <a:p>
            <a:pPr algn="just"/>
            <a:r>
              <a:rPr lang="en-GB" sz="1200" b="1"/>
              <a:t>2. India :  Nifty-50</a:t>
            </a:r>
          </a:p>
          <a:p>
            <a:pPr algn="just"/>
            <a:r>
              <a:rPr lang="en-GB" sz="1200"/>
              <a:t>1) 2011-01-01 </a:t>
            </a:r>
            <a:r>
              <a:rPr lang="en-US" altLang="zh-CN" sz="1200"/>
              <a:t>— </a:t>
            </a:r>
            <a:r>
              <a:rPr lang="en-GB" sz="1200"/>
              <a:t>2015-12-31</a:t>
            </a:r>
          </a:p>
          <a:p>
            <a:pPr algn="just"/>
            <a:r>
              <a:rPr lang="en-US" sz="1200"/>
              <a:t>2)</a:t>
            </a:r>
            <a:r>
              <a:rPr lang="zh-CN" altLang="en-US" sz="1200"/>
              <a:t> </a:t>
            </a:r>
            <a:r>
              <a:rPr lang="en-GB" sz="1200"/>
              <a:t>2018-01-01 </a:t>
            </a:r>
            <a:r>
              <a:rPr lang="en-US" altLang="zh-CN" sz="1200"/>
              <a:t>— </a:t>
            </a:r>
            <a:r>
              <a:rPr lang="en-GB" sz="1200"/>
              <a:t>2022-12-31</a:t>
            </a:r>
          </a:p>
          <a:p>
            <a:pPr algn="just"/>
            <a:endParaRPr lang="en-GB" sz="1200"/>
          </a:p>
          <a:p>
            <a:pPr marL="171450" indent="-171450" algn="just">
              <a:buFont typeface="Arial" panose="020B0604020202020204" pitchFamily="34" charset="0"/>
              <a:buChar char="•"/>
            </a:pPr>
            <a:endParaRPr lang="en-US" sz="1200" i="1"/>
          </a:p>
        </p:txBody>
      </p:sp>
      <p:sp>
        <p:nvSpPr>
          <p:cNvPr id="15" name="TextBox 14">
            <a:extLst>
              <a:ext uri="{FF2B5EF4-FFF2-40B4-BE49-F238E27FC236}">
                <a16:creationId xmlns:a16="http://schemas.microsoft.com/office/drawing/2014/main" id="{A53A407C-107A-3FB1-E338-A2657207B64F}"/>
              </a:ext>
            </a:extLst>
          </p:cNvPr>
          <p:cNvSpPr txBox="1"/>
          <p:nvPr/>
        </p:nvSpPr>
        <p:spPr>
          <a:xfrm>
            <a:off x="4790636" y="1915469"/>
            <a:ext cx="2132559" cy="276999"/>
          </a:xfrm>
          <a:prstGeom prst="rect">
            <a:avLst/>
          </a:prstGeom>
          <a:noFill/>
        </p:spPr>
        <p:txBody>
          <a:bodyPr wrap="square">
            <a:spAutoFit/>
          </a:bodyPr>
          <a:lstStyle/>
          <a:p>
            <a:r>
              <a:rPr kumimoji="0" lang="en-GB" sz="1200" i="0" u="none" strike="noStrike" kern="1200" cap="none" spc="0" normalizeH="0" baseline="0" noProof="0">
                <a:ln>
                  <a:noFill/>
                </a:ln>
                <a:solidFill>
                  <a:prstClr val="black"/>
                </a:solidFill>
                <a:effectLst/>
                <a:uLnTx/>
                <a:uFillTx/>
                <a:latin typeface="Calibri" panose="020F0502020204030204"/>
                <a:ea typeface="+mn-ea"/>
                <a:cs typeface="+mn-cs"/>
              </a:rPr>
              <a:t>    2011-01-01 </a:t>
            </a:r>
            <a:r>
              <a:rPr kumimoji="0" lang="en-US" altLang="zh-CN" sz="120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 </a:t>
            </a:r>
            <a:r>
              <a:rPr kumimoji="0" lang="en-GB" sz="1200" i="0" u="none" strike="noStrike" kern="1200" cap="none" spc="0" normalizeH="0" baseline="0" noProof="0">
                <a:ln>
                  <a:noFill/>
                </a:ln>
                <a:solidFill>
                  <a:prstClr val="black"/>
                </a:solidFill>
                <a:effectLst/>
                <a:uLnTx/>
                <a:uFillTx/>
                <a:latin typeface="Calibri" panose="020F0502020204030204"/>
                <a:ea typeface="+mn-ea"/>
                <a:cs typeface="+mn-cs"/>
              </a:rPr>
              <a:t>2015-12-31</a:t>
            </a:r>
            <a:endParaRPr lang="en-US"/>
          </a:p>
        </p:txBody>
      </p:sp>
      <p:graphicFrame>
        <p:nvGraphicFramePr>
          <p:cNvPr id="17" name="Table 16">
            <a:extLst>
              <a:ext uri="{FF2B5EF4-FFF2-40B4-BE49-F238E27FC236}">
                <a16:creationId xmlns:a16="http://schemas.microsoft.com/office/drawing/2014/main" id="{93BEA67C-BE25-44F6-3BF8-0FD235C42C34}"/>
              </a:ext>
            </a:extLst>
          </p:cNvPr>
          <p:cNvGraphicFramePr>
            <a:graphicFrameLocks noGrp="1"/>
          </p:cNvGraphicFramePr>
          <p:nvPr>
            <p:extLst>
              <p:ext uri="{D42A27DB-BD31-4B8C-83A1-F6EECF244321}">
                <p14:modId xmlns:p14="http://schemas.microsoft.com/office/powerpoint/2010/main" val="1051877009"/>
              </p:ext>
            </p:extLst>
          </p:nvPr>
        </p:nvGraphicFramePr>
        <p:xfrm>
          <a:off x="2977577" y="2170948"/>
          <a:ext cx="5597310" cy="783351"/>
        </p:xfrm>
        <a:graphic>
          <a:graphicData uri="http://schemas.openxmlformats.org/drawingml/2006/table">
            <a:tbl>
              <a:tblPr/>
              <a:tblGrid>
                <a:gridCol w="1210802">
                  <a:extLst>
                    <a:ext uri="{9D8B030D-6E8A-4147-A177-3AD203B41FA5}">
                      <a16:colId xmlns:a16="http://schemas.microsoft.com/office/drawing/2014/main" val="899020703"/>
                    </a:ext>
                  </a:extLst>
                </a:gridCol>
                <a:gridCol w="626644">
                  <a:extLst>
                    <a:ext uri="{9D8B030D-6E8A-4147-A177-3AD203B41FA5}">
                      <a16:colId xmlns:a16="http://schemas.microsoft.com/office/drawing/2014/main" val="1467613632"/>
                    </a:ext>
                  </a:extLst>
                </a:gridCol>
                <a:gridCol w="626644">
                  <a:extLst>
                    <a:ext uri="{9D8B030D-6E8A-4147-A177-3AD203B41FA5}">
                      <a16:colId xmlns:a16="http://schemas.microsoft.com/office/drawing/2014/main" val="1963287759"/>
                    </a:ext>
                  </a:extLst>
                </a:gridCol>
                <a:gridCol w="626644">
                  <a:extLst>
                    <a:ext uri="{9D8B030D-6E8A-4147-A177-3AD203B41FA5}">
                      <a16:colId xmlns:a16="http://schemas.microsoft.com/office/drawing/2014/main" val="3431942279"/>
                    </a:ext>
                  </a:extLst>
                </a:gridCol>
                <a:gridCol w="626644">
                  <a:extLst>
                    <a:ext uri="{9D8B030D-6E8A-4147-A177-3AD203B41FA5}">
                      <a16:colId xmlns:a16="http://schemas.microsoft.com/office/drawing/2014/main" val="3251893773"/>
                    </a:ext>
                  </a:extLst>
                </a:gridCol>
                <a:gridCol w="626644">
                  <a:extLst>
                    <a:ext uri="{9D8B030D-6E8A-4147-A177-3AD203B41FA5}">
                      <a16:colId xmlns:a16="http://schemas.microsoft.com/office/drawing/2014/main" val="1705163439"/>
                    </a:ext>
                  </a:extLst>
                </a:gridCol>
                <a:gridCol w="626644">
                  <a:extLst>
                    <a:ext uri="{9D8B030D-6E8A-4147-A177-3AD203B41FA5}">
                      <a16:colId xmlns:a16="http://schemas.microsoft.com/office/drawing/2014/main" val="1121166061"/>
                    </a:ext>
                  </a:extLst>
                </a:gridCol>
                <a:gridCol w="626644">
                  <a:extLst>
                    <a:ext uri="{9D8B030D-6E8A-4147-A177-3AD203B41FA5}">
                      <a16:colId xmlns:a16="http://schemas.microsoft.com/office/drawing/2014/main" val="499112874"/>
                    </a:ext>
                  </a:extLst>
                </a:gridCol>
              </a:tblGrid>
              <a:tr h="261117">
                <a:tc>
                  <a:txBody>
                    <a:bodyPr/>
                    <a:lstStyle/>
                    <a:p>
                      <a:pPr algn="ctr" rtl="0" fontAlgn="ctr"/>
                      <a:r>
                        <a:rPr lang="en-US" sz="1100" b="1" i="0" u="none" strike="noStrike">
                          <a:solidFill>
                            <a:srgbClr val="000000"/>
                          </a:solidFill>
                          <a:effectLst/>
                          <a:latin typeface="Calibri" panose="020F0502020204030204" pitchFamily="34" charset="0"/>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count</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mean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std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min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max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Skewness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Kurtosis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261117">
                <a:tc>
                  <a:txBody>
                    <a:bodyPr/>
                    <a:lstStyle/>
                    <a:p>
                      <a:pPr algn="ctr" rtl="0" fontAlgn="b"/>
                      <a:r>
                        <a:rPr lang="en-US" sz="1100" b="0" i="0" u="none" strike="noStrike">
                          <a:solidFill>
                            <a:srgbClr val="000000"/>
                          </a:solidFill>
                          <a:effectLst/>
                          <a:latin typeface="Calibri" panose="020F0502020204030204" pitchFamily="34" charset="0"/>
                        </a:rPr>
                        <a:t>US :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b"/>
                      <a:r>
                        <a:rPr lang="en-US" sz="1100" b="0" i="0" u="none" strike="noStrike">
                          <a:solidFill>
                            <a:srgbClr val="000000"/>
                          </a:solidFill>
                          <a:effectLst/>
                          <a:latin typeface="Calibri" panose="020F0502020204030204" pitchFamily="34" charset="0"/>
                        </a:rPr>
                        <a:t>1256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0.0098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0.0463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-0.1535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1.5281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2421895226"/>
                  </a:ext>
                </a:extLst>
              </a:tr>
              <a:tr h="261117">
                <a:tc>
                  <a:txBody>
                    <a:bodyPr/>
                    <a:lstStyle/>
                    <a:p>
                      <a:pPr algn="ctr" rtl="0" fontAlgn="ctr"/>
                      <a:r>
                        <a:rPr lang="en-US" sz="1100" b="0" i="0" u="none" strike="noStrike">
                          <a:solidFill>
                            <a:srgbClr val="000000"/>
                          </a:solidFill>
                          <a:effectLst/>
                          <a:latin typeface="Calibri" panose="020F0502020204030204" pitchFamily="34" charset="0"/>
                        </a:rPr>
                        <a:t>India :  Nifty-50 </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1213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0.0002</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0.0108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-0.061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0.0374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-0.5078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4.9383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bl>
          </a:graphicData>
        </a:graphic>
      </p:graphicFrame>
      <p:graphicFrame>
        <p:nvGraphicFramePr>
          <p:cNvPr id="18" name="Table 17">
            <a:extLst>
              <a:ext uri="{FF2B5EF4-FFF2-40B4-BE49-F238E27FC236}">
                <a16:creationId xmlns:a16="http://schemas.microsoft.com/office/drawing/2014/main" id="{3281D6CF-05BC-1EBE-3944-E25E046C0DCB}"/>
              </a:ext>
            </a:extLst>
          </p:cNvPr>
          <p:cNvGraphicFramePr>
            <a:graphicFrameLocks noGrp="1"/>
          </p:cNvGraphicFramePr>
          <p:nvPr>
            <p:extLst>
              <p:ext uri="{D42A27DB-BD31-4B8C-83A1-F6EECF244321}">
                <p14:modId xmlns:p14="http://schemas.microsoft.com/office/powerpoint/2010/main" val="904565961"/>
              </p:ext>
            </p:extLst>
          </p:nvPr>
        </p:nvGraphicFramePr>
        <p:xfrm>
          <a:off x="2977577" y="3187508"/>
          <a:ext cx="5597311" cy="783350"/>
        </p:xfrm>
        <a:graphic>
          <a:graphicData uri="http://schemas.openxmlformats.org/drawingml/2006/table">
            <a:tbl>
              <a:tblPr/>
              <a:tblGrid>
                <a:gridCol w="1210803">
                  <a:extLst>
                    <a:ext uri="{9D8B030D-6E8A-4147-A177-3AD203B41FA5}">
                      <a16:colId xmlns:a16="http://schemas.microsoft.com/office/drawing/2014/main" val="2255379751"/>
                    </a:ext>
                  </a:extLst>
                </a:gridCol>
                <a:gridCol w="626644">
                  <a:extLst>
                    <a:ext uri="{9D8B030D-6E8A-4147-A177-3AD203B41FA5}">
                      <a16:colId xmlns:a16="http://schemas.microsoft.com/office/drawing/2014/main" val="2134715670"/>
                    </a:ext>
                  </a:extLst>
                </a:gridCol>
                <a:gridCol w="626644">
                  <a:extLst>
                    <a:ext uri="{9D8B030D-6E8A-4147-A177-3AD203B41FA5}">
                      <a16:colId xmlns:a16="http://schemas.microsoft.com/office/drawing/2014/main" val="742682308"/>
                    </a:ext>
                  </a:extLst>
                </a:gridCol>
                <a:gridCol w="626644">
                  <a:extLst>
                    <a:ext uri="{9D8B030D-6E8A-4147-A177-3AD203B41FA5}">
                      <a16:colId xmlns:a16="http://schemas.microsoft.com/office/drawing/2014/main" val="337911783"/>
                    </a:ext>
                  </a:extLst>
                </a:gridCol>
                <a:gridCol w="626644">
                  <a:extLst>
                    <a:ext uri="{9D8B030D-6E8A-4147-A177-3AD203B41FA5}">
                      <a16:colId xmlns:a16="http://schemas.microsoft.com/office/drawing/2014/main" val="4000990934"/>
                    </a:ext>
                  </a:extLst>
                </a:gridCol>
                <a:gridCol w="626644">
                  <a:extLst>
                    <a:ext uri="{9D8B030D-6E8A-4147-A177-3AD203B41FA5}">
                      <a16:colId xmlns:a16="http://schemas.microsoft.com/office/drawing/2014/main" val="2277277065"/>
                    </a:ext>
                  </a:extLst>
                </a:gridCol>
                <a:gridCol w="626644">
                  <a:extLst>
                    <a:ext uri="{9D8B030D-6E8A-4147-A177-3AD203B41FA5}">
                      <a16:colId xmlns:a16="http://schemas.microsoft.com/office/drawing/2014/main" val="29191369"/>
                    </a:ext>
                  </a:extLst>
                </a:gridCol>
                <a:gridCol w="626644">
                  <a:extLst>
                    <a:ext uri="{9D8B030D-6E8A-4147-A177-3AD203B41FA5}">
                      <a16:colId xmlns:a16="http://schemas.microsoft.com/office/drawing/2014/main" val="1952003231"/>
                    </a:ext>
                  </a:extLst>
                </a:gridCol>
              </a:tblGrid>
              <a:tr h="256836">
                <a:tc>
                  <a:txBody>
                    <a:bodyPr/>
                    <a:lstStyle/>
                    <a:p>
                      <a:pPr algn="ctr" rtl="0" fontAlgn="ctr"/>
                      <a:r>
                        <a:rPr lang="en-US" sz="1100" b="1" i="0" u="none" strike="noStrike">
                          <a:solidFill>
                            <a:srgbClr val="000000"/>
                          </a:solidFill>
                          <a:effectLst/>
                          <a:latin typeface="Calibri" panose="020F0502020204030204" pitchFamily="34" charset="0"/>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count</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mean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std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min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max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Skewness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Kurtosis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660242389"/>
                  </a:ext>
                </a:extLst>
              </a:tr>
              <a:tr h="256836">
                <a:tc>
                  <a:txBody>
                    <a:bodyPr/>
                    <a:lstStyle/>
                    <a:p>
                      <a:pPr algn="ctr" rtl="0" fontAlgn="b"/>
                      <a:r>
                        <a:rPr lang="en-US" sz="1100" b="0" i="0" u="none" strike="noStrike">
                          <a:solidFill>
                            <a:srgbClr val="000000"/>
                          </a:solidFill>
                          <a:effectLst/>
                          <a:latin typeface="Calibri" panose="020F0502020204030204" pitchFamily="34" charset="0"/>
                        </a:rPr>
                        <a:t>US :  S&amp;P500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b"/>
                      <a:r>
                        <a:rPr lang="en-US" sz="1100" b="0" i="0" u="none" strike="noStrike">
                          <a:solidFill>
                            <a:srgbClr val="000000"/>
                          </a:solidFill>
                          <a:effectLst/>
                          <a:latin typeface="Calibri" panose="020F0502020204030204" pitchFamily="34" charset="0"/>
                        </a:rPr>
                        <a:t>1258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0.0138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-0.1277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0.0897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-0.7915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12.9480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435827090"/>
                  </a:ext>
                </a:extLst>
              </a:tr>
              <a:tr h="269678">
                <a:tc>
                  <a:txBody>
                    <a:bodyPr/>
                    <a:lstStyle/>
                    <a:p>
                      <a:pPr algn="ctr" rtl="0" fontAlgn="ctr"/>
                      <a:r>
                        <a:rPr lang="en-US" sz="1100" b="0" i="0" u="none" strike="noStrike">
                          <a:solidFill>
                            <a:srgbClr val="000000"/>
                          </a:solidFill>
                          <a:effectLst/>
                          <a:latin typeface="Calibri" panose="020F0502020204030204" pitchFamily="34" charset="0"/>
                        </a:rPr>
                        <a:t>India :  Nifty-50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1231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0.0124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-0.1390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0.0840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-1.5164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20.0383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46881841"/>
                  </a:ext>
                </a:extLst>
              </a:tr>
            </a:tbl>
          </a:graphicData>
        </a:graphic>
      </p:graphicFrame>
      <p:sp>
        <p:nvSpPr>
          <p:cNvPr id="20" name="TextBox 19">
            <a:extLst>
              <a:ext uri="{FF2B5EF4-FFF2-40B4-BE49-F238E27FC236}">
                <a16:creationId xmlns:a16="http://schemas.microsoft.com/office/drawing/2014/main" id="{BC19A46F-B090-3509-0FB5-CA6CFA08A6D2}"/>
              </a:ext>
            </a:extLst>
          </p:cNvPr>
          <p:cNvSpPr txBox="1"/>
          <p:nvPr/>
        </p:nvSpPr>
        <p:spPr>
          <a:xfrm>
            <a:off x="4903342" y="2947005"/>
            <a:ext cx="2226924" cy="276999"/>
          </a:xfrm>
          <a:prstGeom prst="rect">
            <a:avLst/>
          </a:prstGeom>
          <a:noFill/>
        </p:spPr>
        <p:txBody>
          <a:bodyPr wrap="square">
            <a:spAutoFit/>
          </a:bodyPr>
          <a:lstStyle/>
          <a:p>
            <a:r>
              <a:rPr lang="en-GB" sz="1200">
                <a:solidFill>
                  <a:prstClr val="black"/>
                </a:solidFill>
                <a:latin typeface="Calibri" panose="020F0502020204030204"/>
              </a:rPr>
              <a:t>2018-01-01 </a:t>
            </a:r>
            <a:r>
              <a:rPr lang="en-US" altLang="zh-CN" sz="1200">
                <a:solidFill>
                  <a:prstClr val="black"/>
                </a:solidFill>
                <a:latin typeface="Calibri" panose="020F0502020204030204"/>
              </a:rPr>
              <a:t> — </a:t>
            </a:r>
            <a:r>
              <a:rPr lang="en-GB" altLang="zh-CN" sz="1200">
                <a:solidFill>
                  <a:prstClr val="black"/>
                </a:solidFill>
                <a:latin typeface="Calibri" panose="020F0502020204030204"/>
              </a:rPr>
              <a:t>2</a:t>
            </a:r>
            <a:r>
              <a:rPr lang="en-GB" sz="1200">
                <a:solidFill>
                  <a:prstClr val="black"/>
                </a:solidFill>
                <a:latin typeface="Calibri" panose="020F0502020204030204"/>
              </a:rPr>
              <a:t>022-12-31</a:t>
            </a:r>
            <a:endParaRPr lang="en-US" sz="1200">
              <a:solidFill>
                <a:prstClr val="black"/>
              </a:solidFill>
              <a:latin typeface="Calibri" panose="020F0502020204030204"/>
            </a:endParaRPr>
          </a:p>
        </p:txBody>
      </p:sp>
      <p:pic>
        <p:nvPicPr>
          <p:cNvPr id="22" name="Picture 21">
            <a:extLst>
              <a:ext uri="{FF2B5EF4-FFF2-40B4-BE49-F238E27FC236}">
                <a16:creationId xmlns:a16="http://schemas.microsoft.com/office/drawing/2014/main" id="{C1050651-E6BF-36AF-2F02-6F48C374393C}"/>
              </a:ext>
            </a:extLst>
          </p:cNvPr>
          <p:cNvPicPr>
            <a:picLocks noChangeAspect="1"/>
          </p:cNvPicPr>
          <p:nvPr/>
        </p:nvPicPr>
        <p:blipFill>
          <a:blip r:embed="rId3"/>
          <a:stretch>
            <a:fillRect/>
          </a:stretch>
        </p:blipFill>
        <p:spPr>
          <a:xfrm>
            <a:off x="2155588" y="1992581"/>
            <a:ext cx="653003" cy="356733"/>
          </a:xfrm>
          <a:prstGeom prst="rect">
            <a:avLst/>
          </a:prstGeom>
        </p:spPr>
      </p:pic>
      <p:sp>
        <p:nvSpPr>
          <p:cNvPr id="24" name="TextBox 23">
            <a:extLst>
              <a:ext uri="{FF2B5EF4-FFF2-40B4-BE49-F238E27FC236}">
                <a16:creationId xmlns:a16="http://schemas.microsoft.com/office/drawing/2014/main" id="{0616098C-4E67-627A-F329-61A060E2FCB2}"/>
              </a:ext>
            </a:extLst>
          </p:cNvPr>
          <p:cNvSpPr txBox="1"/>
          <p:nvPr/>
        </p:nvSpPr>
        <p:spPr>
          <a:xfrm>
            <a:off x="542601" y="1910279"/>
            <a:ext cx="1766646" cy="461665"/>
          </a:xfrm>
          <a:prstGeom prst="rect">
            <a:avLst/>
          </a:prstGeom>
          <a:noFill/>
        </p:spPr>
        <p:txBody>
          <a:bodyPr wrap="square">
            <a:spAutoFit/>
          </a:bodyPr>
          <a:lstStyle/>
          <a:p>
            <a:r>
              <a:rPr lang="en-GB" sz="1200"/>
              <a:t>The log-return applied </a:t>
            </a:r>
          </a:p>
          <a:p>
            <a:r>
              <a:rPr lang="en-GB" sz="1200"/>
              <a:t>in the daily prices</a:t>
            </a:r>
            <a:endParaRPr lang="en-US" sz="1200"/>
          </a:p>
        </p:txBody>
      </p:sp>
      <p:sp>
        <p:nvSpPr>
          <p:cNvPr id="5" name="Rectangle 3" descr="Textplatzhalter 3">
            <a:extLst>
              <a:ext uri="{FF2B5EF4-FFF2-40B4-BE49-F238E27FC236}">
                <a16:creationId xmlns:a16="http://schemas.microsoft.com/office/drawing/2014/main" id="{82FE22C9-1FC3-6629-BAF5-43695FB0D99B}"/>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1721827893"/>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marL="171450" indent="-171450" algn="l">
          <a:buFont typeface="Arial" panose="020B0604020202020204" pitchFamily="34" charset="0"/>
          <a:buChar cha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2593</Words>
  <Application>Microsoft Office PowerPoint</Application>
  <PresentationFormat>On-screen Show (16:9)</PresentationFormat>
  <Paragraphs>618</Paragraphs>
  <Slides>39</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微软雅黑</vt:lpstr>
      <vt:lpstr>-apple-system</vt:lpstr>
      <vt:lpstr>Arial</vt:lpstr>
      <vt:lpstr>Calibri</vt:lpstr>
      <vt:lpstr>Calibri (body)</vt:lpstr>
      <vt:lpstr>Calibri Light</vt:lpstr>
      <vt:lpstr>Wingdings</vt:lpstr>
      <vt:lpstr>Office-Design</vt:lpstr>
      <vt:lpstr>PowerPoint Presentation</vt:lpstr>
      <vt:lpstr>Content</vt:lpstr>
      <vt:lpstr>Introduction </vt:lpstr>
      <vt:lpstr>Project overview</vt:lpstr>
      <vt:lpstr>Market efficiency</vt:lpstr>
      <vt:lpstr>EFFICIENT MARKET HYPOTHESIS</vt:lpstr>
      <vt:lpstr>Weak form efficiency</vt:lpstr>
      <vt:lpstr>PROJECT WORKFLOW</vt:lpstr>
      <vt:lpstr>Data </vt:lpstr>
      <vt:lpstr>Data visualization</vt:lpstr>
      <vt:lpstr>Model </vt:lpstr>
      <vt:lpstr>PowerPoint Presentation</vt:lpstr>
      <vt:lpstr>Statistical test | Hypothesis</vt:lpstr>
      <vt:lpstr>Statistical Test </vt:lpstr>
      <vt:lpstr>Statistical Test</vt:lpstr>
      <vt:lpstr>Results</vt:lpstr>
      <vt:lpstr>Statistical Test</vt:lpstr>
      <vt:lpstr>Results</vt:lpstr>
      <vt:lpstr>SARIMA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LSTM | INTRODUCTION</vt:lpstr>
      <vt:lpstr>LSTM | FEATURE ENGINEERING</vt:lpstr>
      <vt:lpstr>LSTM | SPLITTING TIME SERIES DATA</vt:lpstr>
      <vt:lpstr>LSTM | MODEL SUMMARY </vt:lpstr>
      <vt:lpstr>LSTM | visualization </vt:lpstr>
      <vt:lpstr>LSTM | MODEL SUMMARY - DAILY</vt:lpstr>
      <vt:lpstr>Conclusion </vt:lpstr>
      <vt:lpstr>MODEL RESULT SUMMARY</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Anany Agarwal</cp:lastModifiedBy>
  <cp:revision>4</cp:revision>
  <dcterms:created xsi:type="dcterms:W3CDTF">2019-02-15T13:15:02Z</dcterms:created>
  <dcterms:modified xsi:type="dcterms:W3CDTF">2023-03-10T23:28:41Z</dcterms:modified>
</cp:coreProperties>
</file>